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xml" ContentType="application/inkml+xml"/>
  <Override PartName="/ppt/ink/ink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9.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4" r:id="rId3"/>
  </p:sldMasterIdLst>
  <p:notesMasterIdLst>
    <p:notesMasterId r:id="rId101"/>
  </p:notesMasterIdLst>
  <p:sldIdLst>
    <p:sldId id="256" r:id="rId4"/>
    <p:sldId id="3704" r:id="rId5"/>
    <p:sldId id="3705" r:id="rId6"/>
    <p:sldId id="3706" r:id="rId7"/>
    <p:sldId id="3707" r:id="rId8"/>
    <p:sldId id="3691" r:id="rId9"/>
    <p:sldId id="3620" r:id="rId10"/>
    <p:sldId id="348" r:id="rId11"/>
    <p:sldId id="260" r:id="rId12"/>
    <p:sldId id="3267" r:id="rId13"/>
    <p:sldId id="3268" r:id="rId14"/>
    <p:sldId id="3269" r:id="rId15"/>
    <p:sldId id="3270" r:id="rId16"/>
    <p:sldId id="3272" r:id="rId17"/>
    <p:sldId id="3155" r:id="rId18"/>
    <p:sldId id="314" r:id="rId19"/>
    <p:sldId id="3161" r:id="rId20"/>
    <p:sldId id="3160" r:id="rId21"/>
    <p:sldId id="3621" r:id="rId22"/>
    <p:sldId id="3163" r:id="rId23"/>
    <p:sldId id="3164" r:id="rId24"/>
    <p:sldId id="411" r:id="rId25"/>
    <p:sldId id="412" r:id="rId26"/>
    <p:sldId id="3300" r:id="rId27"/>
    <p:sldId id="3686" r:id="rId28"/>
    <p:sldId id="3502" r:id="rId29"/>
    <p:sldId id="3492" r:id="rId30"/>
    <p:sldId id="3511" r:id="rId31"/>
    <p:sldId id="3635" r:id="rId32"/>
    <p:sldId id="3632" r:id="rId33"/>
    <p:sldId id="3184" r:id="rId34"/>
    <p:sldId id="3356" r:id="rId35"/>
    <p:sldId id="3685" r:id="rId36"/>
    <p:sldId id="2706" r:id="rId37"/>
    <p:sldId id="3573" r:id="rId38"/>
    <p:sldId id="2607" r:id="rId39"/>
    <p:sldId id="3568" r:id="rId40"/>
    <p:sldId id="3569" r:id="rId41"/>
    <p:sldId id="3570" r:id="rId42"/>
    <p:sldId id="3139" r:id="rId43"/>
    <p:sldId id="3574" r:id="rId44"/>
    <p:sldId id="3575" r:id="rId45"/>
    <p:sldId id="3633" r:id="rId46"/>
    <p:sldId id="3627" r:id="rId47"/>
    <p:sldId id="3692" r:id="rId48"/>
    <p:sldId id="3693" r:id="rId49"/>
    <p:sldId id="3694" r:id="rId50"/>
    <p:sldId id="3695" r:id="rId51"/>
    <p:sldId id="3577" r:id="rId52"/>
    <p:sldId id="3697" r:id="rId53"/>
    <p:sldId id="3698" r:id="rId54"/>
    <p:sldId id="3699" r:id="rId55"/>
    <p:sldId id="3696" r:id="rId56"/>
    <p:sldId id="301" r:id="rId57"/>
    <p:sldId id="3142" r:id="rId58"/>
    <p:sldId id="3611" r:id="rId59"/>
    <p:sldId id="284" r:id="rId60"/>
    <p:sldId id="287" r:id="rId61"/>
    <p:sldId id="288" r:id="rId62"/>
    <p:sldId id="285" r:id="rId63"/>
    <p:sldId id="3614" r:id="rId64"/>
    <p:sldId id="3606" r:id="rId65"/>
    <p:sldId id="3580" r:id="rId66"/>
    <p:sldId id="3581" r:id="rId67"/>
    <p:sldId id="3582" r:id="rId68"/>
    <p:sldId id="3583" r:id="rId69"/>
    <p:sldId id="3584" r:id="rId70"/>
    <p:sldId id="3585" r:id="rId71"/>
    <p:sldId id="3586" r:id="rId72"/>
    <p:sldId id="3587" r:id="rId73"/>
    <p:sldId id="3588" r:id="rId74"/>
    <p:sldId id="3630" r:id="rId75"/>
    <p:sldId id="2688" r:id="rId76"/>
    <p:sldId id="3589" r:id="rId77"/>
    <p:sldId id="3590" r:id="rId78"/>
    <p:sldId id="3701" r:id="rId79"/>
    <p:sldId id="3700" r:id="rId80"/>
    <p:sldId id="3557" r:id="rId81"/>
    <p:sldId id="3591" r:id="rId82"/>
    <p:sldId id="3702" r:id="rId83"/>
    <p:sldId id="3703" r:id="rId84"/>
    <p:sldId id="3592" r:id="rId85"/>
    <p:sldId id="3593" r:id="rId86"/>
    <p:sldId id="3594" r:id="rId87"/>
    <p:sldId id="3595" r:id="rId88"/>
    <p:sldId id="3596" r:id="rId89"/>
    <p:sldId id="3597" r:id="rId90"/>
    <p:sldId id="3598" r:id="rId91"/>
    <p:sldId id="3599" r:id="rId92"/>
    <p:sldId id="3600" r:id="rId93"/>
    <p:sldId id="3601" r:id="rId94"/>
    <p:sldId id="3602" r:id="rId95"/>
    <p:sldId id="3708" r:id="rId96"/>
    <p:sldId id="3603" r:id="rId97"/>
    <p:sldId id="3550" r:id="rId98"/>
    <p:sldId id="346" r:id="rId99"/>
    <p:sldId id="347" r:id="rId100"/>
  </p:sldIdLst>
  <p:sldSz cx="12192000" cy="6858000"/>
  <p:notesSz cx="6858000" cy="9144000"/>
  <p:embeddedFontLst>
    <p:embeddedFont>
      <p:font typeface="Avenir" panose="02000503020000020003" pitchFamily="2" charset="0"/>
      <p:regular r:id="rId102"/>
      <p:italic r:id="rId103"/>
    </p:embeddedFont>
    <p:embeddedFont>
      <p:font typeface="Avenir Black" panose="02000503020000020003" pitchFamily="2" charset="0"/>
      <p:bold r:id="rId104"/>
      <p:italic r:id="rId105"/>
      <p:boldItalic r:id="rId106"/>
    </p:embeddedFont>
    <p:embeddedFont>
      <p:font typeface="Avenir Black Oblique" panose="02000503020000020003" pitchFamily="2" charset="0"/>
      <p:bold r:id="rId107"/>
      <p:italic r:id="rId108"/>
      <p:boldItalic r:id="rId109"/>
    </p:embeddedFont>
    <p:embeddedFont>
      <p:font typeface="Avenir Book" panose="02000503020000020003" pitchFamily="2" charset="0"/>
      <p:regular r:id="rId110"/>
      <p:italic r:id="rId111"/>
    </p:embeddedFont>
    <p:embeddedFont>
      <p:font typeface="Avenir Heavy" panose="02000503020000020003" pitchFamily="2" charset="0"/>
      <p:bold r:id="rId112"/>
      <p:italic r:id="rId113"/>
      <p:boldItalic r:id="rId114"/>
    </p:embeddedFont>
    <p:embeddedFont>
      <p:font typeface="Avenir Medium" panose="02000503020000020003" pitchFamily="2" charset="0"/>
      <p:regular r:id="rId115"/>
      <p:italic r:id="rId116"/>
    </p:embeddedFont>
    <p:embeddedFont>
      <p:font typeface="Avenir Next" panose="020B0503020202020204" pitchFamily="34" charset="0"/>
      <p:regular r:id="rId117"/>
      <p:bold r:id="rId118"/>
      <p:italic r:id="rId119"/>
      <p:boldItalic r:id="rId120"/>
    </p:embeddedFont>
    <p:embeddedFont>
      <p:font typeface="Avenir Next Demi Bold" panose="020B0503020202020204" pitchFamily="34" charset="0"/>
      <p:regular r:id="rId121"/>
      <p:bold r:id="rId122"/>
      <p:italic r:id="rId123"/>
      <p:boldItalic r:id="rId124"/>
    </p:embeddedFont>
    <p:embeddedFont>
      <p:font typeface="Cambria" panose="02040503050406030204" pitchFamily="18" charset="0"/>
      <p:regular r:id="rId125"/>
      <p:bold r:id="rId126"/>
      <p:italic r:id="rId127"/>
      <p:boldItalic r:id="rId128"/>
    </p:embeddedFont>
    <p:embeddedFont>
      <p:font typeface="Roboto" panose="02000000000000000000" pitchFamily="2"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2" roundtripDataSignature="AMtx7mhLjPLRhyEmyrtsTPkoGIHbrxSma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B3E"/>
    <a:srgbClr val="D35C68"/>
    <a:srgbClr val="D2676E"/>
    <a:srgbClr val="D36267"/>
    <a:srgbClr val="A892C7"/>
    <a:srgbClr val="1D86B1"/>
    <a:srgbClr val="567C9C"/>
    <a:srgbClr val="7770C6"/>
    <a:srgbClr val="643FE9"/>
    <a:srgbClr val="925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8"/>
    <p:restoredTop sz="75621"/>
  </p:normalViewPr>
  <p:slideViewPr>
    <p:cSldViewPr snapToGrid="0" showGuides="1">
      <p:cViewPr>
        <p:scale>
          <a:sx n="53" d="100"/>
          <a:sy n="53" d="100"/>
        </p:scale>
        <p:origin x="1048" y="80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6.fntdata"/><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font" Target="fonts/font6.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77.xml"/><Relationship Id="rId85" Type="http://schemas.openxmlformats.org/officeDocument/2006/relationships/slide" Target="slides/slide82.xml"/><Relationship Id="rId155"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font" Target="fonts/font23.fntdata"/><Relationship Id="rId129" Type="http://schemas.openxmlformats.org/officeDocument/2006/relationships/font" Target="fonts/font28.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29.fntdata"/><Relationship Id="rId156"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8.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font" Target="fonts/font30.fntdata"/><Relationship Id="rId61" Type="http://schemas.openxmlformats.org/officeDocument/2006/relationships/slide" Target="slides/slide58.xml"/><Relationship Id="rId82" Type="http://schemas.openxmlformats.org/officeDocument/2006/relationships/slide" Target="slides/slide79.xml"/><Relationship Id="rId152" Type="http://customschemas.google.com/relationships/presentationmetadata" Target="meta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4.fntdata"/><Relationship Id="rId126"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0.fntdata"/><Relationship Id="rId132" Type="http://schemas.openxmlformats.org/officeDocument/2006/relationships/font" Target="fonts/font31.fntdata"/><Relationship Id="rId153"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5.fntdata"/><Relationship Id="rId127" Type="http://schemas.openxmlformats.org/officeDocument/2006/relationships/font" Target="fonts/font26.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122"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font" Target="fonts/font11.fntdata"/><Relationship Id="rId15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2"/>
    </inkml:context>
    <inkml:brush xml:id="br0">
      <inkml:brushProperty name="width" value="0.1" units="cm"/>
      <inkml:brushProperty name="height" value="0.1" units="cm"/>
      <inkml:brushProperty name="color" value="#A04EE1"/>
    </inkml:brush>
  </inkml:definitions>
  <inkml:trace contextRef="#ctx0" brushRef="#br0">0 191 24575,'91'-7'0,"0"0"0,-1 0 0,1 0 0,0 0 0,-1 0 0,1 0 0,0 0 0,-1 0 0,1 0 0,0 0 0,5 0 0,-19 1 0,18-1 0,-14 1 0,22-1 0,15-1 0,8-1 0,2 0 0,-5 0 0,-13 0 0,-18 1 0,-27 1 0,-33 2 0,-27 2 0,-5-2 0,-11 1 0,1 0 0,2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3"/>
    </inkml:context>
    <inkml:brush xml:id="br0">
      <inkml:brushProperty name="width" value="0.1" units="cm"/>
      <inkml:brushProperty name="height" value="0.1" units="cm"/>
      <inkml:brushProperty name="color" value="#A04EE1"/>
    </inkml:brush>
  </inkml:definitions>
  <inkml:trace contextRef="#ctx0" brushRef="#br0">1 0 24575,'0'33'0,"0"27"0,0-11 0,0 13 0,0 2 0,0-33 0,0 46 0,0-35 0,0 23 0,0 0 0,0-12 0,0 11 0,0-13 0,0 6 0,0-6 0,0-1 0,0-7 0,0-7 0,0 0 0,0-7 0,0-5 0,0-1 0,0-5 0,0-4 0,0-2 0,0-4 0,0 0 0,0-3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4"/>
    </inkml:context>
    <inkml:brush xml:id="br0">
      <inkml:brushProperty name="width" value="0.1" units="cm"/>
      <inkml:brushProperty name="height" value="0.1" units="cm"/>
      <inkml:brushProperty name="color" value="#A04EE1"/>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5"/>
    </inkml:context>
    <inkml:brush xml:id="br0">
      <inkml:brushProperty name="width" value="0.1" units="cm"/>
      <inkml:brushProperty name="height" value="0.1" units="cm"/>
      <inkml:brushProperty name="color" value="#A04EE1"/>
    </inkml:brush>
  </inkml:definitions>
  <inkml:trace contextRef="#ctx0" brushRef="#br0">0 191 24575,'91'-7'0,"0"0"0,-1 0 0,1 0 0,0 0 0,-1 0 0,1 0 0,0 0 0,-1 0 0,1 0 0,0 0 0,5 0 0,-19 1 0,18-1 0,-14 1 0,22-1 0,15-1 0,8-1 0,2 0 0,-5 0 0,-13 0 0,-18 1 0,-27 1 0,-33 2 0,-27 2 0,-5-2 0,-11 1 0,1 0 0,2 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6"/>
    </inkml:context>
    <inkml:brush xml:id="br0">
      <inkml:brushProperty name="width" value="0.1" units="cm"/>
      <inkml:brushProperty name="height" value="0.1" units="cm"/>
      <inkml:brushProperty name="color" value="#A04EE1"/>
    </inkml:brush>
  </inkml:definitions>
  <inkml:trace contextRef="#ctx0" brushRef="#br0">1 0 24575,'0'33'0,"0"27"0,0-11 0,0 13 0,0 2 0,0-33 0,0 46 0,0-35 0,0 23 0,0 0 0,0-12 0,0 11 0,0-13 0,0 6 0,0-6 0,0-1 0,0-7 0,0-7 0,0 0 0,0-7 0,0-5 0,0-1 0,0-5 0,0-4 0,0-2 0,0-4 0,0 0 0,0-3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7"/>
    </inkml:context>
    <inkml:brush xml:id="br0">
      <inkml:brushProperty name="width" value="0.1" units="cm"/>
      <inkml:brushProperty name="height" value="0.1" units="cm"/>
      <inkml:brushProperty name="color" value="#A04EE1"/>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1:18.859"/>
    </inkml:context>
    <inkml:brush xml:id="br0">
      <inkml:brushProperty name="width" value="0.1" units="cm"/>
      <inkml:brushProperty name="height" value="0.1" units="cm"/>
      <inkml:brushProperty name="color" value="#E71224"/>
    </inkml:brush>
  </inkml:definitions>
  <inkml:trace contextRef="#ctx0" brushRef="#br0">1 0 24575,'69'72'0,"0"-1"0,1 0 0,-1 0 0,1 0 0,-1 1 0,0-1 0,1 0 0,-1 0 0,1 1 0,-1-1 0,1 0 0,-1 0 0,0 0 0,1 1 0,-1-1 0,1 0 0,-1 0 0,0 0 0,1 1 0,-1-1 0,1 0 0,-1 0 0,1 0 0,-1 1 0,0-1 0,1 0 0,-1 0 0,1 0 0,-1 1 0,1-1 0,-1 0 0,0 0 0,1 0 0,-1 1 0,1-1 0,-1 0 0,0 0 0,1 0 0,-1 1 0,1-1 0,-1 0 0,1 0 0,-1 0 0,0 1 0,1-1 0,-1 0 0,1 0 0,-1 1 0,1-1 0,-1 0 0,0 0 0,1 0 0,-1 1 0,1-1 0,-1 0 0,0 0 0,1 0 0,-1 1 0,1-1 0,18 19 0,-7-7 0,-7-8 0,-6-5 0,-3-5 0,-4-3 0,-2-2 0,-1 0 0,1 0 0,2 2 0,3 3 0,5 5 0,5 5 0,6 7 0,9 9 0,-20-20 0,0 0 0,0 0 0,1 1 0,-1-1 0,0 0 0,0 0 0,0 0 0,0 0 0,0 0 0,1 1 0,-1-1 0,0 0 0,0 0 0,0 0 0,0 0 0,0 0 0,1 1 0,-1-1 0,0 0 0,0 0 0,0 0 0,0 0 0,1 0 0,-1 1 0,0-1 0,0 0 0,0 0 0,0 0 0,0 0 0,1 0 0,-1 0 0,0 1 0,0-1 0,0 0 0,0 0 0,0 0 0,1 0 0,-1 0 0,0 1 0,0-1 0,0 0 0,0 0 0,1 0 0,-1 0 0,0 0 0,0 1 0,0-1 0,0 0 0,0 0 0,1 0 0,-1 0 0,0 0 0,0 1 0,0-1 0,0 0 0,0 0 0,1 0 0,-1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1:18.860"/>
    </inkml:context>
    <inkml:brush xml:id="br0">
      <inkml:brushProperty name="width" value="0.1" units="cm"/>
      <inkml:brushProperty name="height" value="0.1" units="cm"/>
      <inkml:brushProperty name="color" value="#E71224"/>
    </inkml:brush>
  </inkml:definitions>
  <inkml:trace contextRef="#ctx0" brushRef="#br0">8677 0 24575,'-29'31'0,"-24"23"0,6 0 0,-13 21 0,-8 11 0,-3 1 0,4-5-1967,8-15 1,3-5 0,-1 1 0,-7 9 0,-11 17 1962,33-37 0,-5 6 0,-4 6 0,-3 4 0,-3 6 1,-3 3-1,-3 3 0,-1 4 0,-3 2 0,0 2 0,-1 1 1,-1 1-1,0 0 0,0 0 0,1-1 0,0-1 0,3-2 1,1-2-1,2-3 0,2-3 0,3-5 0,4-4-235,-14 18 1,3-5 0,3-4-1,2-2 1,2-3 0,1-1-1,0 0 1,-1 1 0,-1 1-1,-1 3 1,-3 4 0,-3 4 238,12-15 0,-3 3 0,-1 2 0,-3 3 0,0 2 0,-2 2 0,-1 0 0,-1 2 0,1 0 0,-1 1 0,1-1 0,0 0 0,1-1 0,1-2 0,2-1 0,1-2 0,3-2 0,2-3 0,2-3 0,4-4-113,-14 20 0,4-3 1,3-3-1,3-3 1,1-2-1,2-2 1,1-2-1,1-2 1,0 0-1,-1-1 113,-8 11 0,1-5 0,2-2 0,1-1 0,-1 1 0,0 1 0,0 4-273,-1 3 1,0 4 0,-1 1-1,1 2 1,-1-1 0,0 0 0,0-2-1,0-2 273,-5 1 0,0-2 0,0-1 0,-1-1 0,2-1 0,1 0 0,1 1 0,5-3 0,0 1 0,2 1 0,0-1 0,2-3 0,1-2 0,1-4 0,-15 17 0,3-7 0,1-2 0,-1 4-9,6-4 1,0 3-1,0 1 1,1-3-1,3-6 9,-9 10 0,3-6 0,-4 4 0,13-17 0,-3 3 0,-2 2 0,1 0 0,1-3 0,-5 8 0,1-2 0,0-1 0,-1-2 201,1-6 0,0-2 0,1-2 1,0 2-202,-10 17 0,2-1 0,-1-3 542,3-10 0,1-4 0,3-2-542,-8 16 0,2-4 1310,-5-4 1,3-3-1311,22-18 0,2 0 0,-7 1 0,0 0 1901,8-6 1,2-2-1902,-23 14 3464,23-17-3464,1-3 2284,14-11-2284,3 4 1493,-2-9-1493,7 8 28,-3-7-28,3 13 0,-3-9 0,3 4 0,-3-5 0,4-5 0,0 4 0,-4-3 0,-5 17 0,-9 2 0,2 6 0,-9 6 0,6-6 0,-5 0 0,-1 0 0,8-8 0,1-10 0,6-3 0,1-9 0,5-4 0,4-1 0,5-4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6:33:36.535"/>
    </inkml:context>
    <inkml:brush xml:id="br0">
      <inkml:brushProperty name="width" value="0.2" units="cm"/>
      <inkml:brushProperty name="height" value="0.2" units="cm"/>
      <inkml:brushProperty name="color" value="#FFFFFF"/>
    </inkml:brush>
  </inkml:definitions>
  <inkml:trace contextRef="#ctx0" brushRef="#br0">1 42 24575,'143'5'0,"-1"-3"0,1 1 0,-24-1 0,9-1 0,8 2 0,5-3 0,7 2 0,7-2-298,-39 0 0,6 0 0,5-2 0,4 1 0,1 1 0,5-2 0,1 1 0,2-2 1,0 1-1,0 1 0,-1 0 24,1 1 1,0-2 0,1 1 0,2-1 0,1 1 0,0-1 0,1 1 0,2-1 0,2 1 0,-1-1 0,4 1 0,-1 0 54,-14 1 1,1-2-1,0 1 1,3-1-1,1 2 1,0-1-1,1-1 1,1 1-1,0 1 1,2-2 0,-1 1-1,1 1 1,-2-2-1,1 1 1,1 0 13,-8 1 0,3-2 0,-1 2 0,1-1 1,0-1-1,2 2 0,-2-1 0,2-1 0,-2 2 1,2-1-1,-2 1 0,1-2 0,0 2 0,-1-1 1,0 1-1,-1 0 121,5-2 1,2 2 0,-1 0 0,-1 0 0,1 0 0,-1-1 0,-1 1 0,2 0 0,-1 0 0,0 0 0,0 1-1,-1-1 1,2 0 0,-1 0 0,1 2 83,-9-2 0,1 1 0,2-1 0,-1 2 0,1-2 0,0 1 0,0 1 0,-1-2 0,0 1 0,-1 1 0,0-1 0,-3 1 0,1-1 0,-2 0 0,-3 1 0,-2 1-162,23-2 1,-4 2 0,0 0 0,-1-1 0,-1 0 0,-2 1 0,-3 0 0,0 0 0,-2 2 0,-3-3 0,0 3 0,-4-1 161,18 1 0,-1 0 0,-4 1 0,-1 0 0,-3 0 0,-2 0 0,-4 1 0,-4 0 0,-1-1 224,22 4 1,0 0 0,-7 1 0,-5-1 0,-8 0 0,-5 0-225,8 0 0,-5 1 0,-12-1 0,-13-2 0,20 6 0,-25-4 0,-12-4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419" dirty="0"/>
              <a:t>Se debe dar la bienvenida a las personas participantes</a:t>
            </a:r>
          </a:p>
          <a:p>
            <a:pPr marL="0" lvl="0" indent="0" algn="l" rtl="0">
              <a:spcBef>
                <a:spcPts val="0"/>
              </a:spcBef>
              <a:spcAft>
                <a:spcPts val="0"/>
              </a:spcAft>
              <a:buNone/>
            </a:pPr>
            <a:endParaRPr lang="es-419" dirty="0"/>
          </a:p>
          <a:p>
            <a:pPr marL="0" lvl="0" indent="0" algn="l" rtl="0">
              <a:spcBef>
                <a:spcPts val="0"/>
              </a:spcBef>
              <a:spcAft>
                <a:spcPts val="0"/>
              </a:spcAft>
              <a:buNone/>
            </a:pPr>
            <a:r>
              <a:rPr lang="es-419" dirty="0"/>
              <a:t>Aquí también es importante que las personas facilitadoras incluyan el logo de la empresa en la que colaboran</a:t>
            </a: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15</a:t>
            </a:fld>
            <a:endParaRPr lang="es-MX"/>
          </a:p>
        </p:txBody>
      </p:sp>
    </p:spTree>
    <p:extLst>
      <p:ext uri="{BB962C8B-B14F-4D97-AF65-F5344CB8AC3E}">
        <p14:creationId xmlns:p14="http://schemas.microsoft.com/office/powerpoint/2010/main" val="108352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16</a:t>
            </a:fld>
            <a:endParaRPr lang="es-MX"/>
          </a:p>
        </p:txBody>
      </p:sp>
    </p:spTree>
    <p:extLst>
      <p:ext uri="{BB962C8B-B14F-4D97-AF65-F5344CB8AC3E}">
        <p14:creationId xmlns:p14="http://schemas.microsoft.com/office/powerpoint/2010/main" val="249437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17</a:t>
            </a:fld>
            <a:endParaRPr lang="es-MX"/>
          </a:p>
        </p:txBody>
      </p:sp>
    </p:spTree>
    <p:extLst>
      <p:ext uri="{BB962C8B-B14F-4D97-AF65-F5344CB8AC3E}">
        <p14:creationId xmlns:p14="http://schemas.microsoft.com/office/powerpoint/2010/main" val="95816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18</a:t>
            </a:fld>
            <a:endParaRPr lang="es-MX"/>
          </a:p>
        </p:txBody>
      </p:sp>
    </p:spTree>
    <p:extLst>
      <p:ext uri="{BB962C8B-B14F-4D97-AF65-F5344CB8AC3E}">
        <p14:creationId xmlns:p14="http://schemas.microsoft.com/office/powerpoint/2010/main" val="37931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132A-5221-9FD2-34E5-97680DFDA7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7568E51-07E2-55F2-1912-8AE47EF6DE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6FB8CB-FEFA-0D88-490B-5476EB49D4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dirty="0">
                <a:solidFill>
                  <a:srgbClr val="000000"/>
                </a:solidFill>
                <a:latin typeface="Arial"/>
                <a:ea typeface="Arial"/>
                <a:cs typeface="Arial"/>
                <a:sym typeface="Arial"/>
              </a:rPr>
              <a:t>La interseccionalidad reconoce que las identidades y las experiencias de las personas están moldeadas por múltiples ejes. Estas diferentes dimensiones de la identidad interactúan y se entrelazan, generando experiencias únicas para cada persona.</a:t>
            </a:r>
            <a:endParaRPr lang="es-MX" sz="1600" b="0" i="0" u="none" strike="noStrike"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BA81A041-0742-0129-17AD-C7F5347C7E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DEF0F-0101-624B-9FBD-C0B8F9A13FB4}"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09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FF8-A7A3-E5F6-E860-68B916532D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8EB18C-0CE6-FF17-CF6D-2A490281F9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0C571D-D0C4-4740-8D86-475EC1A01EA4}"/>
              </a:ext>
            </a:extLst>
          </p:cNvPr>
          <p:cNvSpPr>
            <a:spLocks noGrp="1"/>
          </p:cNvSpPr>
          <p:nvPr>
            <p:ph type="body" idx="1"/>
          </p:nvPr>
        </p:nvSpPr>
        <p:spPr/>
        <p:txBody>
          <a:bodyPr/>
          <a:lstStyle/>
          <a:p>
            <a:pPr marL="0" lvl="0" indent="0">
              <a:buFont typeface="Arial" panose="020B0604020202020204" pitchFamily="34" charset="0"/>
              <a:buNone/>
            </a:pPr>
            <a:r>
              <a:rPr lang="es-MX" b="0" u="none" noProof="0" dirty="0"/>
              <a:t>Juana:</a:t>
            </a:r>
          </a:p>
          <a:p>
            <a:pPr marL="171450" lvl="0" indent="-171450">
              <a:buFont typeface="Arial" panose="020B0604020202020204" pitchFamily="34" charset="0"/>
              <a:buChar char="•"/>
            </a:pPr>
            <a:r>
              <a:rPr lang="es-MX" b="0" u="none" noProof="0" dirty="0"/>
              <a:t>Género: Mujer (representa una desventaja)</a:t>
            </a:r>
          </a:p>
          <a:p>
            <a:pPr marL="171450" lvl="0" indent="-171450">
              <a:buFont typeface="Arial" panose="020B0604020202020204" pitchFamily="34" charset="0"/>
              <a:buChar char="•"/>
            </a:pPr>
            <a:r>
              <a:rPr lang="es-MX" b="0" u="none" noProof="0" dirty="0"/>
              <a:t>Sexo: Femenino (representa una desventaja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Orientación sexual: Heterosexual/le gustan las personas del género opuesto(representa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Discapacidad: Sin discapacidad (representa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Etnia: Afrodescendiente y árabe ((representa una desventaja)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Edad: Joven (representa una ventaja/privilegio)</a:t>
            </a:r>
          </a:p>
          <a:p>
            <a:pPr marL="171450" lvl="0" indent="-171450">
              <a:buFont typeface="Arial" panose="020B0604020202020204" pitchFamily="34" charset="0"/>
              <a:buChar char="•"/>
            </a:pPr>
            <a:r>
              <a:rPr lang="es-MX" b="0" u="none" noProof="0" dirty="0"/>
              <a:t>Clase social: Clase alta (representa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Educación: Doctora (representa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Religión: Musulmana (representa una desventaja)</a:t>
            </a:r>
          </a:p>
          <a:p>
            <a:pPr marL="171450" lvl="0" indent="-171450">
              <a:buFont typeface="Arial" panose="020B0604020202020204" pitchFamily="34" charset="0"/>
              <a:buChar char="•"/>
            </a:pPr>
            <a:endParaRPr lang="es-MX" b="0" u="none" noProof="0" dirty="0"/>
          </a:p>
          <a:p>
            <a:pPr marL="171450" lvl="0" indent="-171450">
              <a:buFont typeface="Arial" panose="020B0604020202020204" pitchFamily="34" charset="0"/>
              <a:buChar char="•"/>
            </a:pPr>
            <a:endParaRPr lang="es-MX" b="0" u="none" noProof="0" dirty="0"/>
          </a:p>
          <a:p>
            <a:pPr marL="0" lvl="0" indent="0">
              <a:buFont typeface="Arial" panose="020B0604020202020204" pitchFamily="34" charset="0"/>
              <a:buNone/>
            </a:pPr>
            <a:r>
              <a:rPr lang="es-MX" b="0" u="none" noProof="0" dirty="0"/>
              <a:t>Juana tiene intersecciones de opresión/discriminación por su sexo, género, raza, etnia, y religión. Ella probablemente batallará más que sus compañeras blancas en cada momento de su vida. En lograr entrar a la educación superior, en conseguir trabajo, en las convivencias de cada día. </a:t>
            </a:r>
          </a:p>
          <a:p>
            <a:pPr marL="0" lvl="0" indent="0">
              <a:buFont typeface="Arial" panose="020B0604020202020204" pitchFamily="34" charset="0"/>
              <a:buNone/>
            </a:pPr>
            <a:r>
              <a:rPr lang="es-MX" b="0" u="none" noProof="0" dirty="0"/>
              <a:t>Esto es debido a que la sociedad tiende a darle preferencia a los hombres, masculinos, blancos, y de religión católica o protestante.</a:t>
            </a:r>
          </a:p>
          <a:p>
            <a:pPr marL="0" lvl="0" indent="0">
              <a:buFont typeface="Arial" panose="020B0604020202020204" pitchFamily="34" charset="0"/>
              <a:buNone/>
            </a:pPr>
            <a:r>
              <a:rPr lang="es-MX" b="0" u="none" noProof="0" dirty="0"/>
              <a:t>Además tiende a discriminar a las mujeres y a las personas de religión islámica. Es decir la cultura es sexista, racista, clasista, e islamofobica. </a:t>
            </a:r>
          </a:p>
          <a:p>
            <a:pPr marL="0" lvl="0" indent="0">
              <a:buFont typeface="Arial" panose="020B0604020202020204" pitchFamily="34" charset="0"/>
              <a:buNone/>
            </a:pPr>
            <a:endParaRPr lang="es-MX" b="0" u="none" noProof="0" dirty="0"/>
          </a:p>
          <a:p>
            <a:pPr marL="0" lvl="0" indent="0">
              <a:buFont typeface="Arial" panose="020B0604020202020204" pitchFamily="34" charset="0"/>
              <a:buNone/>
            </a:pPr>
            <a:endParaRPr lang="es-MX"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073A5904-A339-2D38-7C84-8CA068718E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DEF0F-0101-624B-9FBD-C0B8F9A13FB4}"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6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24</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FA4F-C457-3387-AA36-8499CB7766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0A497A7-D0AA-C57B-DDB2-9426F913E88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322B35A-66C7-4B4C-802D-9E4D31FBF504}"/>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F7DF5935-789E-10CF-9399-FD385E93F12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5561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50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3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613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Explicar en qué es discriminación indirecta y discriminación inconsciente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300" normalizeH="0" baseline="0" noProof="0" dirty="0">
                <a:ln>
                  <a:noFill/>
                </a:ln>
                <a:solidFill>
                  <a:srgbClr val="FC358C"/>
                </a:solidFill>
                <a:effectLst/>
                <a:uLnTx/>
                <a:uFillTx/>
                <a:latin typeface="Avenir Heavy" panose="02000503020000020003" pitchFamily="2" charset="0"/>
                <a:ea typeface="+mn-ea"/>
                <a:cs typeface="+mn-cs"/>
              </a:rPr>
              <a:t>Discriminación Indirecta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Cuando una práctica que </a:t>
            </a:r>
            <a:r>
              <a:rPr kumimoji="0" lang="es-MX" sz="1200" b="1" i="1" u="none" strike="noStrike" kern="1200" cap="none" spc="0" normalizeH="0" baseline="0" noProof="0" dirty="0">
                <a:ln>
                  <a:noFill/>
                </a:ln>
                <a:solidFill>
                  <a:srgbClr val="FC358C"/>
                </a:solidFill>
                <a:effectLst/>
                <a:uLnTx/>
                <a:uFillTx/>
                <a:latin typeface="Avenir" panose="02000503020000020003" pitchFamily="2" charset="0"/>
                <a:ea typeface="+mn-ea"/>
                <a:cs typeface="+mn-cs"/>
              </a:rPr>
              <a:t>parece</a:t>
            </a: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justa para todas las personas </a:t>
            </a:r>
            <a:r>
              <a:rPr kumimoji="0" lang="es-MX" sz="1200" b="1" i="1" u="none" strike="noStrike" kern="1200" cap="none" spc="0" normalizeH="0" baseline="0" noProof="0" dirty="0">
                <a:ln>
                  <a:noFill/>
                </a:ln>
                <a:solidFill>
                  <a:srgbClr val="FC358C"/>
                </a:solidFill>
                <a:effectLst/>
                <a:uLnTx/>
                <a:uFillTx/>
                <a:latin typeface="Avenir" panose="02000503020000020003" pitchFamily="2" charset="0"/>
                <a:ea typeface="+mn-ea"/>
                <a:cs typeface="+mn-cs"/>
              </a:rPr>
              <a:t>afecta a ciertos grupos de manera desigual</a:t>
            </a:r>
            <a:r>
              <a:rPr kumimoji="0" lang="es-MX" sz="1200" b="1" i="1" u="none" strike="noStrike" kern="1200" cap="none" spc="0" normalizeH="0" baseline="0" noProof="0" dirty="0">
                <a:ln>
                  <a:noFill/>
                </a:ln>
                <a:solidFill>
                  <a:srgbClr val="3733AE"/>
                </a:solidFill>
                <a:effectLst/>
                <a:uLnTx/>
                <a:uFillTx/>
                <a:latin typeface="Avenir" panose="02000503020000020003" pitchFamily="2" charset="0"/>
                <a:ea typeface="+mn-ea"/>
                <a:cs typeface="+mn-cs"/>
              </a:rPr>
              <a:t> </a:t>
            </a: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debido a características de su identidad.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300" normalizeH="0" baseline="0" noProof="0" dirty="0">
                <a:ln>
                  <a:noFill/>
                </a:ln>
                <a:solidFill>
                  <a:srgbClr val="FC358C"/>
                </a:solidFill>
                <a:effectLst/>
                <a:uLnTx/>
                <a:uFillTx/>
                <a:latin typeface="Avenir Heavy" panose="02000503020000020003" pitchFamily="2" charset="0"/>
                <a:ea typeface="+mn-ea"/>
                <a:cs typeface="+mn-cs"/>
              </a:rPr>
              <a:t>Discriminación Inconsciente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Prejuicios y estereotipos que influyen en nuestras decisiones y comportamientos de manera inconsciente, perpetuando la desigualdad </a:t>
            </a:r>
            <a:r>
              <a:rPr kumimoji="0" lang="es-MX" sz="1200" b="1" i="1" u="none" strike="noStrike" kern="1200" cap="none" spc="0" normalizeH="0" baseline="0" noProof="0" dirty="0">
                <a:ln>
                  <a:noFill/>
                </a:ln>
                <a:solidFill>
                  <a:srgbClr val="FC358C"/>
                </a:solidFill>
                <a:effectLst/>
                <a:uLnTx/>
                <a:uFillTx/>
                <a:latin typeface="Avenir" panose="02000503020000020003" pitchFamily="2" charset="0"/>
                <a:ea typeface="+mn-ea"/>
                <a:cs typeface="+mn-cs"/>
              </a:rPr>
              <a:t>sin la intención de discriminar</a:t>
            </a: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00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29</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541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FAC8C-ADFF-0749-936D-57F1BC5BA3D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31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E273-3E2F-4A45-AA04-15C1250E2B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4547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1800"/>
              <a:buFont typeface="Cambria"/>
              <a:buNone/>
            </a:pPr>
            <a:r>
              <a:rPr lang="es-MX" sz="1800">
                <a:latin typeface="Cambria"/>
                <a:ea typeface="Cambria"/>
                <a:cs typeface="Cambria"/>
                <a:sym typeface="Cambria"/>
              </a:rPr>
              <a:t>Conducta de naturaleza sexual no recíproca y no deseada que afecta a la dignidad y la libertad sexual de la persona. Es reiterado (hay excepciones), y no aceptado expresamente por la víctima. Configura violencia de género.</a:t>
            </a:r>
            <a:endParaRPr sz="1800">
              <a:latin typeface="Calibri"/>
              <a:ea typeface="Calibri"/>
              <a:cs typeface="Calibri"/>
              <a:sym typeface="Calibri"/>
            </a:endParaRPr>
          </a:p>
        </p:txBody>
      </p:sp>
      <p:sp>
        <p:nvSpPr>
          <p:cNvPr id="498" name="Google Shape;49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MX"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2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73B7A-6B08-B6A2-C5D6-D6E31DC604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201A43-E12C-F6EF-4E77-7F4DD23A0C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0E2286-B9AF-3FAC-B283-770E812586EF}"/>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DDB2504-8721-92C8-EBAA-36D9BEFB03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FAC8C-ADFF-0749-936D-57F1BC5BA3D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60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s-MX" sz="1800" b="0" i="0" u="none" strike="noStrike" cap="none" dirty="0">
                <a:solidFill>
                  <a:schemeClr val="dk1"/>
                </a:solidFill>
                <a:effectLst/>
                <a:latin typeface="Calibri"/>
                <a:ea typeface="Calibri"/>
                <a:cs typeface="Calibri"/>
                <a:sym typeface="Calibri"/>
              </a:rPr>
              <a:t>¿Alguna vez no tomaron en cuenta tu trabajo o te hicieron sentir que no valía?</a:t>
            </a:r>
          </a:p>
          <a:p>
            <a:pPr rtl="0" fontAlgn="base"/>
            <a:r>
              <a:rPr lang="es-MX" sz="1800" b="0" i="0" u="none" strike="noStrike" cap="none" dirty="0">
                <a:solidFill>
                  <a:schemeClr val="dk1"/>
                </a:solidFill>
                <a:effectLst/>
                <a:latin typeface="Calibri"/>
                <a:ea typeface="Calibri"/>
                <a:cs typeface="Calibri"/>
                <a:sym typeface="Calibri"/>
              </a:rPr>
              <a:t>¿Te han hecho comentarios incómodos sobre cómo ibas vestido o cómo te veías?</a:t>
            </a:r>
          </a:p>
          <a:p>
            <a:pPr rtl="0" fontAlgn="base"/>
            <a:r>
              <a:rPr lang="es-MX" sz="1800" b="0" i="0" u="none" strike="noStrike" cap="none" dirty="0">
                <a:solidFill>
                  <a:schemeClr val="dk1"/>
                </a:solidFill>
                <a:effectLst/>
                <a:latin typeface="Calibri"/>
                <a:ea typeface="Calibri"/>
                <a:cs typeface="Calibri"/>
                <a:sym typeface="Calibri"/>
              </a:rPr>
              <a:t>¿Te han regañado o llamado la atención delante de otras personas?</a:t>
            </a:r>
          </a:p>
          <a:p>
            <a:pPr rtl="0" fontAlgn="base"/>
            <a:r>
              <a:rPr lang="es-MX" sz="1800" b="0" i="0" u="none" strike="noStrike" cap="none" dirty="0">
                <a:solidFill>
                  <a:schemeClr val="dk1"/>
                </a:solidFill>
                <a:effectLst/>
                <a:latin typeface="Calibri"/>
                <a:ea typeface="Calibri"/>
                <a:cs typeface="Calibri"/>
                <a:sym typeface="Calibri"/>
              </a:rPr>
              <a:t>¿Te han dejado fuera de alguna junta, espacio de trabajo o actividad del equipo sin explicación?</a:t>
            </a:r>
          </a:p>
          <a:p>
            <a:pPr rtl="0" fontAlgn="base"/>
            <a:r>
              <a:rPr lang="es-MX" sz="1800" b="0" i="0" u="none" strike="noStrike" cap="none" dirty="0">
                <a:solidFill>
                  <a:schemeClr val="dk1"/>
                </a:solidFill>
                <a:effectLst/>
                <a:latin typeface="Calibri"/>
                <a:ea typeface="Calibri"/>
                <a:cs typeface="Calibri"/>
                <a:sym typeface="Calibri"/>
              </a:rPr>
              <a:t>¿Te han hecho bromas que no te dieron risa o que te hicieron sentir mal?</a:t>
            </a:r>
          </a:p>
          <a:p>
            <a:pPr rtl="0" fontAlgn="base"/>
            <a:r>
              <a:rPr lang="es-MX" sz="1800" b="0" i="0" u="none" strike="noStrike" cap="none" dirty="0">
                <a:solidFill>
                  <a:schemeClr val="dk1"/>
                </a:solidFill>
                <a:effectLst/>
                <a:latin typeface="Calibri"/>
                <a:ea typeface="Calibri"/>
                <a:cs typeface="Calibri"/>
                <a:sym typeface="Calibri"/>
              </a:rPr>
              <a:t>¿Te han interrumpido o no te dejaron terminar de hablar en el trabajo?</a:t>
            </a:r>
          </a:p>
          <a:p>
            <a:pPr rtl="0" fontAlgn="base"/>
            <a:r>
              <a:rPr lang="es-MX" sz="1800" b="0" i="0" u="none" strike="noStrike" cap="none" dirty="0">
                <a:solidFill>
                  <a:schemeClr val="dk1"/>
                </a:solidFill>
                <a:effectLst/>
                <a:latin typeface="Calibri"/>
                <a:ea typeface="Calibri"/>
                <a:cs typeface="Calibri"/>
                <a:sym typeface="Calibri"/>
              </a:rPr>
              <a:t>¿Alguien ha dejado de hablarte como castigo o te ha hecho sentir ignorado?</a:t>
            </a:r>
          </a:p>
          <a:p>
            <a:pPr rtl="0" fontAlgn="base"/>
            <a:r>
              <a:rPr lang="es-MX" sz="1800" b="0" i="0" u="none" strike="noStrike" cap="none" dirty="0">
                <a:solidFill>
                  <a:schemeClr val="dk1"/>
                </a:solidFill>
                <a:effectLst/>
                <a:latin typeface="Calibri"/>
                <a:ea typeface="Calibri"/>
                <a:cs typeface="Calibri"/>
                <a:sym typeface="Calibri"/>
              </a:rPr>
              <a:t>¿Has evitado pasar por ciertos lugares del trabajo o cruzarte con ciertas personas para sentirte más segura?</a:t>
            </a:r>
          </a:p>
          <a:p>
            <a:pPr rtl="0" fontAlgn="base"/>
            <a:r>
              <a:rPr lang="es-MX" sz="1800" b="0" i="0" u="none" strike="noStrike" cap="none" dirty="0">
                <a:solidFill>
                  <a:schemeClr val="dk1"/>
                </a:solidFill>
                <a:effectLst/>
                <a:latin typeface="Calibri"/>
                <a:ea typeface="Calibri"/>
                <a:cs typeface="Calibri"/>
                <a:sym typeface="Calibri"/>
              </a:rPr>
              <a:t>¿Has cambiado tu forma de vestir o de actuar para evitar comentarios o miradas incómodas?</a:t>
            </a:r>
          </a:p>
          <a:p>
            <a:pPr rtl="0" fontAlgn="base"/>
            <a:r>
              <a:rPr lang="es-MX" sz="1800" b="0" i="0" u="none" strike="noStrike" cap="none" dirty="0">
                <a:solidFill>
                  <a:schemeClr val="dk1"/>
                </a:solidFill>
                <a:effectLst/>
                <a:latin typeface="Calibri"/>
                <a:ea typeface="Calibri"/>
                <a:cs typeface="Calibri"/>
                <a:sym typeface="Calibri"/>
              </a:rPr>
              <a:t>¿Alguna vez te has sentido incómodo por la manera en la que alguien se dirige a ti?</a:t>
            </a:r>
          </a:p>
          <a:p>
            <a:pPr rtl="0" fontAlgn="base"/>
            <a:r>
              <a:rPr lang="es-MX" sz="1800" b="0" i="0" u="none" strike="noStrike" cap="none">
                <a:solidFill>
                  <a:schemeClr val="dk1"/>
                </a:solidFill>
                <a:effectLst/>
                <a:latin typeface="Calibri"/>
                <a:ea typeface="Calibri"/>
                <a:cs typeface="Calibri"/>
                <a:sym typeface="Calibri"/>
              </a:rPr>
              <a:t>¿Después de poner un límite, notaste que alguien te trató diferente o con mala actitud?</a:t>
            </a:r>
            <a:endParaRPr lang="es-MX" sz="1800" b="0" i="0" u="none" strike="noStrike" cap="none" dirty="0">
              <a:solidFill>
                <a:schemeClr val="dk1"/>
              </a:solidFill>
              <a:effectLst/>
              <a:latin typeface="Calibri"/>
              <a:ea typeface="Calibri"/>
              <a:cs typeface="Calibri"/>
              <a:sym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055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9F98-6F32-A90C-6613-9860EC9BA3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53FD19-48BF-F12B-1830-DBB7DF761C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79F0E6-DE56-8120-27BB-BFD152EDC8E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533CE3D4-96A1-7FD0-24B2-E2DE5AAA33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906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FB5B0-3CF3-FDC4-5503-830C26A727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B00A62D-C038-98CF-5509-ADD26160CD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8606A3-C682-9917-CBF6-5A298C56E91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B5ADEC5-640D-9CC4-6634-3E1DFC50D6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6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AE758-13E1-4315-E1C3-6A582C5C53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12395F0-B4FA-2774-768F-9131691765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E02DD35-0650-E458-BCE1-32EE0F8E7497}"/>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E416FAF3-8E9F-B356-F985-1A12C6F63AB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3</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558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91FA-D4EF-0C54-F56B-DA366E0E590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F91BCB-BB77-B9D7-DC0E-8FF296C9F19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EB74E27-B463-DE89-D50D-1566B859EAC5}"/>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8FAE32C2-2842-8C38-EAB8-9599D9006F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735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MX" dirty="0"/>
              <a:t>Machismos cotidianos:</a:t>
            </a:r>
          </a:p>
          <a:p>
            <a:endParaRPr lang="es-MX" dirty="0"/>
          </a:p>
          <a:p>
            <a:r>
              <a:rPr lang="es-MX" b="0" i="0" dirty="0">
                <a:solidFill>
                  <a:srgbClr val="000000"/>
                </a:solidFill>
                <a:effectLst/>
                <a:latin typeface="Roboto" panose="02000000000000000000" pitchFamily="2" charset="0"/>
              </a:rPr>
              <a:t>Dichos, conductas y actitudes de violencia sutil que suelen ser llamados “micromachismos”, ya que, al ser cotidianos, suelen pasar desapercibidos. Sin embargo, son prácticas machistas, muchas de ellas normalizadas, que reproducen el orden patriarcal. </a:t>
            </a:r>
          </a:p>
          <a:p>
            <a:pPr marL="0" lvl="0" indent="0" algn="l" rtl="0">
              <a:spcBef>
                <a:spcPts val="0"/>
              </a:spcBef>
              <a:spcAft>
                <a:spcPts val="0"/>
              </a:spcAft>
              <a:buNone/>
            </a:pPr>
            <a:endParaRPr dirty="0"/>
          </a:p>
        </p:txBody>
      </p:sp>
      <p:sp>
        <p:nvSpPr>
          <p:cNvPr id="1005" name="Google Shape;100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40</a:t>
            </a:fld>
            <a:endParaRPr/>
          </a:p>
        </p:txBody>
      </p:sp>
    </p:spTree>
    <p:extLst>
      <p:ext uri="{BB962C8B-B14F-4D97-AF65-F5344CB8AC3E}">
        <p14:creationId xmlns:p14="http://schemas.microsoft.com/office/powerpoint/2010/main" val="3712419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4B3A3051-9F51-F3D0-81AB-23E71323EC92}"/>
            </a:ext>
          </a:extLst>
        </p:cNvPr>
        <p:cNvGrpSpPr/>
        <p:nvPr/>
      </p:nvGrpSpPr>
      <p:grpSpPr>
        <a:xfrm>
          <a:off x="0" y="0"/>
          <a:ext cx="0" cy="0"/>
          <a:chOff x="0" y="0"/>
          <a:chExt cx="0" cy="0"/>
        </a:xfrm>
      </p:grpSpPr>
      <p:sp>
        <p:nvSpPr>
          <p:cNvPr id="1003" name="Google Shape;1003;p62:notes">
            <a:extLst>
              <a:ext uri="{FF2B5EF4-FFF2-40B4-BE49-F238E27FC236}">
                <a16:creationId xmlns:a16="http://schemas.microsoft.com/office/drawing/2014/main" id="{50B2FB7C-61AF-6157-88B5-C3E2F25E68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a:extLst>
              <a:ext uri="{FF2B5EF4-FFF2-40B4-BE49-F238E27FC236}">
                <a16:creationId xmlns:a16="http://schemas.microsoft.com/office/drawing/2014/main" id="{45BE63AF-75E1-BC02-2701-36313D68BF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5" name="Google Shape;1005;p62:notes">
            <a:extLst>
              <a:ext uri="{FF2B5EF4-FFF2-40B4-BE49-F238E27FC236}">
                <a16:creationId xmlns:a16="http://schemas.microsoft.com/office/drawing/2014/main" id="{3E432258-A14C-3D7F-E25B-257DB44BC2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41</a:t>
            </a:fld>
            <a:endParaRPr/>
          </a:p>
        </p:txBody>
      </p:sp>
    </p:spTree>
    <p:extLst>
      <p:ext uri="{BB962C8B-B14F-4D97-AF65-F5344CB8AC3E}">
        <p14:creationId xmlns:p14="http://schemas.microsoft.com/office/powerpoint/2010/main" val="3907661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17E21D0F-CD5D-067C-85A0-06F57BADD2EF}"/>
            </a:ext>
          </a:extLst>
        </p:cNvPr>
        <p:cNvGrpSpPr/>
        <p:nvPr/>
      </p:nvGrpSpPr>
      <p:grpSpPr>
        <a:xfrm>
          <a:off x="0" y="0"/>
          <a:ext cx="0" cy="0"/>
          <a:chOff x="0" y="0"/>
          <a:chExt cx="0" cy="0"/>
        </a:xfrm>
      </p:grpSpPr>
      <p:sp>
        <p:nvSpPr>
          <p:cNvPr id="1003" name="Google Shape;1003;p62:notes">
            <a:extLst>
              <a:ext uri="{FF2B5EF4-FFF2-40B4-BE49-F238E27FC236}">
                <a16:creationId xmlns:a16="http://schemas.microsoft.com/office/drawing/2014/main" id="{A7CB8B73-9EDC-C49B-AF77-3AB57F970E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a:extLst>
              <a:ext uri="{FF2B5EF4-FFF2-40B4-BE49-F238E27FC236}">
                <a16:creationId xmlns:a16="http://schemas.microsoft.com/office/drawing/2014/main" id="{4140883B-0F4E-627F-ABF1-BF3BCC238E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5" name="Google Shape;1005;p62:notes">
            <a:extLst>
              <a:ext uri="{FF2B5EF4-FFF2-40B4-BE49-F238E27FC236}">
                <a16:creationId xmlns:a16="http://schemas.microsoft.com/office/drawing/2014/main" id="{21C9F10C-EF3A-7E5B-3799-A5C2FF9F5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42</a:t>
            </a:fld>
            <a:endParaRPr/>
          </a:p>
        </p:txBody>
      </p:sp>
    </p:spTree>
    <p:extLst>
      <p:ext uri="{BB962C8B-B14F-4D97-AF65-F5344CB8AC3E}">
        <p14:creationId xmlns:p14="http://schemas.microsoft.com/office/powerpoint/2010/main" val="2540267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Este caso es recomendado para el personal administrativo de la empresa; personas que se desenvuelvan en un ambient corporativo. Este sólo es un ejemplo. Se puede utilizar la otra opción de caso.</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44</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284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AA2A-9268-BD7C-CA68-EE492723A5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4387F2-1EB4-5CAE-5029-C78E0EB5062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F6E310-B7B2-AC91-F04B-3DF95501E53A}"/>
              </a:ext>
            </a:extLst>
          </p:cNvPr>
          <p:cNvSpPr>
            <a:spLocks noGrp="1"/>
          </p:cNvSpPr>
          <p:nvPr>
            <p:ph type="body" idx="1"/>
          </p:nvPr>
        </p:nvSpPr>
        <p:spPr/>
        <p:txBody>
          <a:bodyPr/>
          <a:lstStyle/>
          <a:p>
            <a:r>
              <a:rPr lang="es-MX" dirty="0"/>
              <a:t>Este caso es recomendado para el personal administrativo de la empresa; personas que se desenvuelvan en un ambient corporativo. Este sólo es un ejemplo. Se puede utilizar la otra opción de caso.</a:t>
            </a:r>
          </a:p>
          <a:p>
            <a:endParaRPr lang="es-MX" dirty="0"/>
          </a:p>
          <a:p>
            <a:r>
              <a:rPr lang="es-MX" sz="1200" b="0" i="0" u="none" strike="noStrike" cap="none" dirty="0">
                <a:solidFill>
                  <a:schemeClr val="dk1"/>
                </a:solidFill>
                <a:effectLst/>
                <a:latin typeface="Calibri"/>
                <a:ea typeface="Calibri"/>
                <a:cs typeface="Calibri"/>
                <a:sym typeface="Calibri"/>
              </a:rPr>
              <a:t>Desde hace algunos meses, en las reuniones del equipo de ventas, Jorge suele referirse a Maribel como “mi reina” cuando le pide algo (e.g. “¿Nos ayudas con el informe, mi reina?”). Maribel lo ha tomado con humor.</a:t>
            </a:r>
            <a:endParaRPr lang="es-MX" dirty="0"/>
          </a:p>
        </p:txBody>
      </p:sp>
      <p:sp>
        <p:nvSpPr>
          <p:cNvPr id="4" name="Marcador de número de diapositiva 3">
            <a:extLst>
              <a:ext uri="{FF2B5EF4-FFF2-40B4-BE49-F238E27FC236}">
                <a16:creationId xmlns:a16="http://schemas.microsoft.com/office/drawing/2014/main" id="{45C01653-FA3A-4A5D-8D8C-B1F65E280E4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45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7992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1A86-A83C-C0EF-CED5-7010EA77178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C70B49-6CAA-9A9E-11B3-B7D2A176A7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9437BE-24CA-8FD8-F1C2-0DA85936B002}"/>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Pero entró una colega nueva que es nueva en la empresa mencionó que le parecía incómodo y poco profesional el comentario.</a:t>
            </a:r>
            <a:endParaRPr lang="es-MX" dirty="0"/>
          </a:p>
        </p:txBody>
      </p:sp>
      <p:sp>
        <p:nvSpPr>
          <p:cNvPr id="4" name="Marcador de número de diapositiva 3">
            <a:extLst>
              <a:ext uri="{FF2B5EF4-FFF2-40B4-BE49-F238E27FC236}">
                <a16:creationId xmlns:a16="http://schemas.microsoft.com/office/drawing/2014/main" id="{B868DDA7-1E6B-83F2-60D7-EBA67A4594B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46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8097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A9B2-D745-E238-07F0-E6016106C5D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ABEFB3-4224-909A-51F0-0AF95C1BE63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51DFDE-7A1E-B9CD-1AA5-0F8783CAEBDD}"/>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8E47972-8E86-E28C-9155-F4C5A005F68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47</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639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47603-698A-EBD9-20CD-3981AB061C7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6A04251-BB13-5284-33B7-92F8B8D2E3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B6D9130-BFC3-E7EF-DFF0-AFB6B32433D2}"/>
              </a:ext>
            </a:extLst>
          </p:cNvPr>
          <p:cNvSpPr>
            <a:spLocks noGrp="1"/>
          </p:cNvSpPr>
          <p:nvPr>
            <p:ph type="body" idx="1"/>
          </p:nvPr>
        </p:nvSpPr>
        <p:spPr/>
        <p:txBody>
          <a:bodyPr/>
          <a:lstStyle/>
          <a:p>
            <a:r>
              <a:rPr lang="es-MX" b="1" dirty="0"/>
              <a:t>Preguntas detonadoras para la discusión: </a:t>
            </a:r>
          </a:p>
          <a:p>
            <a:pPr rtl="0" fontAlgn="base"/>
            <a:r>
              <a:rPr lang="es-MX" sz="1200" b="0" i="0" u="none" strike="noStrike" cap="none" dirty="0">
                <a:solidFill>
                  <a:schemeClr val="dk1"/>
                </a:solidFill>
                <a:effectLst/>
                <a:latin typeface="Calibri"/>
                <a:ea typeface="Calibri"/>
                <a:cs typeface="Calibri"/>
                <a:sym typeface="Calibri"/>
              </a:rPr>
              <a:t>¿Qué opinan de esta situación? ¿A quién podría afectar y cómo? ¿Qué harías tú en este caso si fueras la nueva colega en la empresa? ¿Cómo se relaciona esto con lo que vimos en el taller?</a:t>
            </a:r>
          </a:p>
          <a:p>
            <a:endParaRPr lang="es-MX" b="1" dirty="0"/>
          </a:p>
          <a:p>
            <a:endParaRPr lang="es-MX" dirty="0"/>
          </a:p>
          <a:p>
            <a:r>
              <a:rPr lang="es-MX" sz="1200" b="1" i="0" u="none" strike="noStrike" cap="none" dirty="0">
                <a:solidFill>
                  <a:schemeClr val="dk1"/>
                </a:solidFill>
                <a:effectLst/>
                <a:latin typeface="Calibri"/>
                <a:ea typeface="Calibri"/>
                <a:cs typeface="Calibri"/>
                <a:sym typeface="Calibri"/>
              </a:rPr>
              <a:t>Reflexión relacionada al caso:</a:t>
            </a:r>
            <a:br>
              <a:rPr lang="es-MX" sz="1200" b="1" i="0" u="none" strike="noStrike" cap="none" dirty="0">
                <a:solidFill>
                  <a:schemeClr val="dk1"/>
                </a:solidFill>
                <a:effectLst/>
                <a:latin typeface="Calibri"/>
                <a:ea typeface="Calibri"/>
                <a:cs typeface="Calibri"/>
                <a:sym typeface="Calibri"/>
              </a:rPr>
            </a:br>
            <a:r>
              <a:rPr lang="es-MX" sz="1200" b="0" i="0" u="none" strike="noStrike" cap="none" dirty="0">
                <a:solidFill>
                  <a:schemeClr val="dk1"/>
                </a:solidFill>
                <a:effectLst/>
                <a:latin typeface="Calibri"/>
                <a:ea typeface="Calibri"/>
                <a:cs typeface="Calibri"/>
                <a:sym typeface="Calibri"/>
              </a:rPr>
              <a:t>El lenguaje puede crear ambientes incómodos y violentos, aunque no haya intención explícita de ofender. Es válido que alguien señale que algo está mal. Ser profesionales también implica cuidar cómo nos dirigimos a nuestrxs compañerxs y qué tan pendientes estamos de si ejercemos violencia normalizada o no. </a:t>
            </a:r>
            <a:endParaRPr lang="es-MX" dirty="0"/>
          </a:p>
        </p:txBody>
      </p:sp>
      <p:sp>
        <p:nvSpPr>
          <p:cNvPr id="4" name="Marcador de número de diapositiva 3">
            <a:extLst>
              <a:ext uri="{FF2B5EF4-FFF2-40B4-BE49-F238E27FC236}">
                <a16:creationId xmlns:a16="http://schemas.microsoft.com/office/drawing/2014/main" id="{A8E5B015-A937-E283-82BD-925A30AA031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48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058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EFF83229-6FAE-DD6B-DB80-3ECED35B44E5}"/>
            </a:ext>
          </a:extLst>
        </p:cNvPr>
        <p:cNvGrpSpPr/>
        <p:nvPr/>
      </p:nvGrpSpPr>
      <p:grpSpPr>
        <a:xfrm>
          <a:off x="0" y="0"/>
          <a:ext cx="0" cy="0"/>
          <a:chOff x="0" y="0"/>
          <a:chExt cx="0" cy="0"/>
        </a:xfrm>
      </p:grpSpPr>
      <p:sp>
        <p:nvSpPr>
          <p:cNvPr id="1003" name="Google Shape;1003;p62:notes">
            <a:extLst>
              <a:ext uri="{FF2B5EF4-FFF2-40B4-BE49-F238E27FC236}">
                <a16:creationId xmlns:a16="http://schemas.microsoft.com/office/drawing/2014/main" id="{8DEBE16F-25A6-27CD-85C9-F0172AB4D0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a:extLst>
              <a:ext uri="{FF2B5EF4-FFF2-40B4-BE49-F238E27FC236}">
                <a16:creationId xmlns:a16="http://schemas.microsoft.com/office/drawing/2014/main" id="{8CC8ECE4-19C5-91FE-9DE5-D75A76DB77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419" dirty="0"/>
              <a:t>Este segundo caso está dirigido para el personal operativo pero es necesario hacer cambios relacionados a la población objetivo en específico. </a:t>
            </a:r>
            <a:endParaRPr dirty="0"/>
          </a:p>
        </p:txBody>
      </p:sp>
      <p:sp>
        <p:nvSpPr>
          <p:cNvPr id="1005" name="Google Shape;1005;p62:notes">
            <a:extLst>
              <a:ext uri="{FF2B5EF4-FFF2-40B4-BE49-F238E27FC236}">
                <a16:creationId xmlns:a16="http://schemas.microsoft.com/office/drawing/2014/main" id="{13832B13-369A-D9A5-7ABA-4E1191889C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49</a:t>
            </a:fld>
            <a:endParaRPr/>
          </a:p>
        </p:txBody>
      </p:sp>
    </p:spTree>
    <p:extLst>
      <p:ext uri="{BB962C8B-B14F-4D97-AF65-F5344CB8AC3E}">
        <p14:creationId xmlns:p14="http://schemas.microsoft.com/office/powerpoint/2010/main" val="256756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EF21-D231-7B5A-88D7-B6FB0597F0E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FCD810-6A46-6626-02A1-C1A64E702BC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3C1D36-2EB6-A62C-51B5-F50E78D9CA1C}"/>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8B8EE1D0-98FF-0A25-4C21-0C7BF16C5F6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4</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0054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0DF2-4C95-784D-27D9-91805412E11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4867D7-D81D-AF84-1E32-04D1C7E9AD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A172D6C-98CC-886B-38F2-82A2912722AE}"/>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Carlos es nuevo en la planta de producción. Es muy amable, habla en tono bajo y nunca participa en las bromas pesadas que hacen algunos de sus compañeros hombres durante el turno</a:t>
            </a:r>
            <a:endParaRPr lang="es-MX" dirty="0"/>
          </a:p>
        </p:txBody>
      </p:sp>
      <p:sp>
        <p:nvSpPr>
          <p:cNvPr id="4" name="Marcador de número de diapositiva 3">
            <a:extLst>
              <a:ext uri="{FF2B5EF4-FFF2-40B4-BE49-F238E27FC236}">
                <a16:creationId xmlns:a16="http://schemas.microsoft.com/office/drawing/2014/main" id="{8BD57F6E-3565-2E17-C532-7E6776A82D0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50</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9231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51C5-2D6D-EC79-F285-F0FFE5A268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91240F-D2F0-DD59-9DBC-BF632869849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F2715C6-19BC-0D19-85E8-D912936DB1D8}"/>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Carlos es nuevo en la planta de producción. Es muy amable, habla en tono bajo y nunca participa en las bromas pesadas que hacen algunos de sus compañeros hombres durante el turno</a:t>
            </a:r>
            <a:endParaRPr lang="es-MX" dirty="0"/>
          </a:p>
        </p:txBody>
      </p:sp>
      <p:sp>
        <p:nvSpPr>
          <p:cNvPr id="4" name="Marcador de número de diapositiva 3">
            <a:extLst>
              <a:ext uri="{FF2B5EF4-FFF2-40B4-BE49-F238E27FC236}">
                <a16:creationId xmlns:a16="http://schemas.microsoft.com/office/drawing/2014/main" id="{78516AD2-1AB0-7A4A-45CF-82662A300FC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51</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1181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32C85-F4F6-C348-0BD2-F96CB6E55C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79C08AA-F210-3C56-8EAA-EDEE15D8D81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8722F55-D139-72A5-AA7F-91F693D8140C}"/>
              </a:ext>
            </a:extLst>
          </p:cNvPr>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Desde entonces, cada vez que Carlos hace algo con atención al detalle, le hacen comentarios similares o lo imitan de forma sarcástica. Aunque nadie lo toca ni lo insulta directamente, él ha empezado a comer solo y evita participar en las conversaciones del grupo.</a:t>
            </a:r>
            <a:endParaRPr lang="es-MX" b="0" dirty="0">
              <a:effectLst/>
            </a:endParaRPr>
          </a:p>
          <a:p>
            <a:br>
              <a:rPr lang="es-MX" dirty="0"/>
            </a:br>
            <a:endParaRPr lang="es-MX" dirty="0"/>
          </a:p>
        </p:txBody>
      </p:sp>
      <p:sp>
        <p:nvSpPr>
          <p:cNvPr id="4" name="Marcador de número de diapositiva 3">
            <a:extLst>
              <a:ext uri="{FF2B5EF4-FFF2-40B4-BE49-F238E27FC236}">
                <a16:creationId xmlns:a16="http://schemas.microsoft.com/office/drawing/2014/main" id="{B0FCA57C-6335-7990-D798-CFA670EC636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52</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0761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8FB20-9BC3-B91C-4E54-DE4708A579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F09D41-3F84-E54B-5231-5A1A16E588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706A48-9240-F487-1FE9-6B326C0CDED7}"/>
              </a:ext>
            </a:extLst>
          </p:cNvPr>
          <p:cNvSpPr>
            <a:spLocks noGrp="1"/>
          </p:cNvSpPr>
          <p:nvPr>
            <p:ph type="body" idx="1"/>
          </p:nvPr>
        </p:nvSpPr>
        <p:spPr/>
        <p:txBody>
          <a:bodyPr/>
          <a:lstStyle/>
          <a:p>
            <a:r>
              <a:rPr lang="es-MX" b="1" dirty="0"/>
              <a:t>Preguntas detonadoras para la discusión: </a:t>
            </a:r>
          </a:p>
          <a:p>
            <a:pPr rtl="0" fontAlgn="base"/>
            <a:r>
              <a:rPr lang="es-MX" sz="1200" b="0" i="0" u="none" strike="noStrike" cap="none" dirty="0">
                <a:solidFill>
                  <a:schemeClr val="dk1"/>
                </a:solidFill>
                <a:effectLst/>
                <a:latin typeface="Calibri"/>
                <a:ea typeface="Calibri"/>
                <a:cs typeface="Calibri"/>
                <a:sym typeface="Calibri"/>
              </a:rPr>
              <a:t>¿Qué opinan de esta situación? ¿A quién podría afectar y cómo? ¿Qué harías tú en este caso si fueras la nueva colega en la empresa? ¿Cómo se relaciona esto con lo que vimos en el taller?</a:t>
            </a:r>
          </a:p>
          <a:p>
            <a:endParaRPr lang="es-MX" b="1" dirty="0"/>
          </a:p>
          <a:p>
            <a:endParaRPr lang="es-MX" dirty="0"/>
          </a:p>
          <a:p>
            <a:r>
              <a:rPr lang="es-MX" sz="1200" b="1" i="0" u="none" strike="noStrike" cap="none" dirty="0">
                <a:solidFill>
                  <a:schemeClr val="dk1"/>
                </a:solidFill>
                <a:effectLst/>
                <a:latin typeface="Calibri"/>
                <a:ea typeface="Calibri"/>
                <a:cs typeface="Calibri"/>
                <a:sym typeface="Calibri"/>
              </a:rPr>
              <a:t>Reflexión relacionada al caso:</a:t>
            </a:r>
            <a:br>
              <a:rPr lang="es-MX" sz="1200" b="1" i="0" u="none" strike="noStrike" cap="none" dirty="0">
                <a:solidFill>
                  <a:schemeClr val="dk1"/>
                </a:solidFill>
                <a:effectLst/>
                <a:latin typeface="Calibri"/>
                <a:ea typeface="Calibri"/>
                <a:cs typeface="Calibri"/>
                <a:sym typeface="Calibri"/>
              </a:rPr>
            </a:br>
            <a:r>
              <a:rPr lang="es-MX" sz="1200" b="0" i="0" u="none" strike="noStrike" cap="none" dirty="0">
                <a:solidFill>
                  <a:schemeClr val="dk1"/>
                </a:solidFill>
                <a:effectLst/>
                <a:latin typeface="Calibri"/>
                <a:ea typeface="Calibri"/>
                <a:cs typeface="Calibri"/>
                <a:sym typeface="Calibri"/>
              </a:rPr>
              <a:t> La violencia también puede ser verbal, simbólica y basada en estereotipos de género. Asumir que un hombre debe ser rudo o bromista invalida otras formas de ser y de expresarse. Las burlas que buscan “corregir” comportamientos distintos también son formas de exclusión. Todas las personas tenemos derecho a trabajar en un ambiente donde se respete nuestra forma de ser.</a:t>
            </a:r>
            <a:endParaRPr lang="es-MX" dirty="0"/>
          </a:p>
        </p:txBody>
      </p:sp>
      <p:sp>
        <p:nvSpPr>
          <p:cNvPr id="4" name="Marcador de número de diapositiva 3">
            <a:extLst>
              <a:ext uri="{FF2B5EF4-FFF2-40B4-BE49-F238E27FC236}">
                <a16:creationId xmlns:a16="http://schemas.microsoft.com/office/drawing/2014/main" id="{770D2F88-C368-B5DC-06BE-37F9A455736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53</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6549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621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4C223-568F-F7BC-B2B6-A50AD3B0D1B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46A819D-AA19-7208-A9EF-DBE046F478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8840BE-145A-BF83-CCAB-DCF040469DC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197A656F-43B6-0CAF-4387-437FB8CE701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1598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C0A5-8E23-3CDC-BEA7-F9211CC1A6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49E191-52C0-14E1-8224-FF55731582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3C911DE-DB25-730A-6446-0237FCEE72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33C721BF-6C59-863C-3932-00FE26853797}"/>
              </a:ext>
            </a:extLst>
          </p:cNvPr>
          <p:cNvSpPr>
            <a:spLocks noGrp="1"/>
          </p:cNvSpPr>
          <p:nvPr>
            <p:ph type="sldNum" sz="quarter" idx="5"/>
          </p:nvPr>
        </p:nvSpPr>
        <p:spPr/>
        <p:txBody>
          <a:bodyPr/>
          <a:lstStyle/>
          <a:p>
            <a:fld id="{BE1B86A8-7509-0F40-9FB5-33404BE27140}" type="slidenum">
              <a:rPr lang="es-MX" smtClean="0"/>
              <a:t>57</a:t>
            </a:fld>
            <a:endParaRPr lang="es-MX"/>
          </a:p>
        </p:txBody>
      </p:sp>
    </p:spTree>
    <p:extLst>
      <p:ext uri="{BB962C8B-B14F-4D97-AF65-F5344CB8AC3E}">
        <p14:creationId xmlns:p14="http://schemas.microsoft.com/office/powerpoint/2010/main" val="1544983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2730F-7A87-A0B2-B168-A65E73FF6C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B7B1DB-F695-79B1-5419-552F61B9DB3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4DEECF-6006-8238-53A8-2D30BC2282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1DF3CDE2-464D-2F49-613A-AD0B8AA9A3A7}"/>
              </a:ext>
            </a:extLst>
          </p:cNvPr>
          <p:cNvSpPr>
            <a:spLocks noGrp="1"/>
          </p:cNvSpPr>
          <p:nvPr>
            <p:ph type="sldNum" sz="quarter" idx="5"/>
          </p:nvPr>
        </p:nvSpPr>
        <p:spPr/>
        <p:txBody>
          <a:bodyPr/>
          <a:lstStyle/>
          <a:p>
            <a:fld id="{BE1B86A8-7509-0F40-9FB5-33404BE27140}" type="slidenum">
              <a:rPr lang="es-MX" smtClean="0"/>
              <a:t>58</a:t>
            </a:fld>
            <a:endParaRPr lang="es-MX"/>
          </a:p>
        </p:txBody>
      </p:sp>
    </p:spTree>
    <p:extLst>
      <p:ext uri="{BB962C8B-B14F-4D97-AF65-F5344CB8AC3E}">
        <p14:creationId xmlns:p14="http://schemas.microsoft.com/office/powerpoint/2010/main" val="2612523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377B-A2B2-66A2-9714-1D0E11BBD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9691C97-DEBD-D751-923F-E84467B302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1E22F9-3A25-8EBD-2A87-DEECA2DDF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¿Qué es el IBD?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El Instituto Belisario Domínguez es un órgano especializado encargado de realizar investigaciones estratégicas sobre el desarrollo nacional, estudios derivados de la agenda legislativa y análisis de la coyuntura en campos correspondientes a los ámbitos de competencia del Senado con el fin de contribuir a la deliberación y la toma de decisiones legislativas, así como de apoyar el ejercicio de sus facultades de supervisión y control, de definición del proyecto nacional y de promoción de la cultura cívica y ciudadana. El desarrollo de las funciones y actividades del Instituto se sujetará a los principios rectores de relevancia, objetividad, imparcialidad, oportunidad y eficiencia</a:t>
            </a: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02BB7A6D-AFF6-B29F-08CD-A1733F56B35F}"/>
              </a:ext>
            </a:extLst>
          </p:cNvPr>
          <p:cNvSpPr>
            <a:spLocks noGrp="1"/>
          </p:cNvSpPr>
          <p:nvPr>
            <p:ph type="sldNum" sz="quarter" idx="5"/>
          </p:nvPr>
        </p:nvSpPr>
        <p:spPr/>
        <p:txBody>
          <a:bodyPr/>
          <a:lstStyle/>
          <a:p>
            <a:fld id="{BE1B86A8-7509-0F40-9FB5-33404BE27140}" type="slidenum">
              <a:rPr lang="es-MX" smtClean="0"/>
              <a:t>59</a:t>
            </a:fld>
            <a:endParaRPr lang="es-MX"/>
          </a:p>
        </p:txBody>
      </p:sp>
    </p:spTree>
    <p:extLst>
      <p:ext uri="{BB962C8B-B14F-4D97-AF65-F5344CB8AC3E}">
        <p14:creationId xmlns:p14="http://schemas.microsoft.com/office/powerpoint/2010/main" val="1893264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AA8EB-AE91-5899-2594-073E5FDFA4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C2928F-7983-1132-36C9-708407A4B3C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0AF075-ABFB-3B08-3AED-FFFC49708F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669BC827-283C-4414-170B-86072A77DFE3}"/>
              </a:ext>
            </a:extLst>
          </p:cNvPr>
          <p:cNvSpPr>
            <a:spLocks noGrp="1"/>
          </p:cNvSpPr>
          <p:nvPr>
            <p:ph type="sldNum" sz="quarter" idx="5"/>
          </p:nvPr>
        </p:nvSpPr>
        <p:spPr/>
        <p:txBody>
          <a:bodyPr/>
          <a:lstStyle/>
          <a:p>
            <a:fld id="{BE1B86A8-7509-0F40-9FB5-33404BE27140}" type="slidenum">
              <a:rPr lang="es-MX" smtClean="0"/>
              <a:t>60</a:t>
            </a:fld>
            <a:endParaRPr lang="es-MX"/>
          </a:p>
        </p:txBody>
      </p:sp>
    </p:spTree>
    <p:extLst>
      <p:ext uri="{BB962C8B-B14F-4D97-AF65-F5344CB8AC3E}">
        <p14:creationId xmlns:p14="http://schemas.microsoft.com/office/powerpoint/2010/main" val="267507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5155-3DE9-E6EA-F5A1-D82942BD59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6DA210-34A2-2973-3F78-05C12621CAF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BCA3E54-2C54-2DA3-EFC9-F024B3E1CB0F}"/>
              </a:ext>
            </a:extLst>
          </p:cNvPr>
          <p:cNvSpPr>
            <a:spLocks noGrp="1"/>
          </p:cNvSpPr>
          <p:nvPr>
            <p:ph type="body" idx="1"/>
          </p:nvPr>
        </p:nvSpPr>
        <p:spPr/>
        <p:txBody>
          <a:bodyPr/>
          <a:lstStyle/>
          <a:p>
            <a:r>
              <a:rPr lang="es-MX" dirty="0"/>
              <a:t>Según la ENDIREH</a:t>
            </a:r>
          </a:p>
        </p:txBody>
      </p:sp>
      <p:sp>
        <p:nvSpPr>
          <p:cNvPr id="4" name="Marcador de número de diapositiva 3">
            <a:extLst>
              <a:ext uri="{FF2B5EF4-FFF2-40B4-BE49-F238E27FC236}">
                <a16:creationId xmlns:a16="http://schemas.microsoft.com/office/drawing/2014/main" id="{DFBFB6D5-12C9-8E77-7478-FA4C7B3EA50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0244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9C0E-B0CC-4499-12EB-824907893E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78F5C0-A506-21B4-1A11-E634452993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642A68-203B-98B8-FCB3-4EC8236A10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36CA9761-171F-1E23-A720-75455D5B6A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673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D44A-648C-3CBF-EBA0-B1EFEEEA5E8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D68D26-8BFE-5CEC-B329-0959721B2BB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FB86C1-88BF-14C1-5EEB-BB3CB9C5FC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68691608-5CFB-D78B-AC4B-2F794F4DC7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5819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u="none" strike="noStrike" dirty="0">
                <a:solidFill>
                  <a:srgbClr val="374151"/>
                </a:solidFill>
                <a:effectLst/>
                <a:latin typeface="Söhne"/>
              </a:rPr>
              <a:t>Reconoce las barreras y desarrolla estrategias efectivas para superarlas</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568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10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183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43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556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659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68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05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103D-B731-FDD9-DEBE-D00D9F25C62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CF30905-08AA-84A2-5554-BC796D934C0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A581F6-B1DC-39E0-FC1A-7AE77918CE31}"/>
              </a:ext>
            </a:extLst>
          </p:cNvPr>
          <p:cNvSpPr>
            <a:spLocks noGrp="1"/>
          </p:cNvSpPr>
          <p:nvPr>
            <p:ph type="body" idx="1"/>
          </p:nvPr>
        </p:nvSpPr>
        <p:spPr/>
        <p:txBody>
          <a:bodyPr/>
          <a:lstStyle/>
          <a:p>
            <a:r>
              <a:rPr lang="es-MX" dirty="0"/>
              <a:t>Esta historia puede incluir, miedo, injusticia, discriminación y violencia. </a:t>
            </a:r>
          </a:p>
        </p:txBody>
      </p:sp>
      <p:sp>
        <p:nvSpPr>
          <p:cNvPr id="4" name="Marcador de número de diapositiva 3">
            <a:extLst>
              <a:ext uri="{FF2B5EF4-FFF2-40B4-BE49-F238E27FC236}">
                <a16:creationId xmlns:a16="http://schemas.microsoft.com/office/drawing/2014/main" id="{6A3865A4-9A70-2F26-DB74-78DAFC77CED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7196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18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49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17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18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AF35-2717-F4CE-3090-0F19B35C86B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16CCCF-3030-3FCF-DE88-86DAE178F8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0C0EF3A-99F4-E6ED-12E8-DA35E227F246}"/>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3620419A-B92E-1E78-F37F-0D6BDDEA7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7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5F29C-5CEC-7710-71A1-9334E3A2019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C1B641-A800-8174-7BB9-BA2A7D06FD4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4A77C1-ECD5-6D2E-9461-6D8674C22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22962E8A-368F-9B3D-7C05-A675ABA769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891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076C0-E9A9-E3E7-8F47-CE75A45EB6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F2A3D4-EA0E-9C02-9540-18D3CB1DA4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6E5341-3BA3-CD52-9F16-DDC89C281C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47BAEA11-097F-FB7A-05A8-32266CDF7C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7272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7020-6E13-8E74-43B7-A38F921DD30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797F2E8-A195-B2AD-9024-79A0E4BE4DF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7F34B4-E456-D13E-2496-0FF2DC055B32}"/>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98AFB785-5AAC-2A9A-BFF2-92446F2019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8811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B424-FB80-D30C-90F9-78C96ADEB6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347609-8F7D-E457-1554-568BB3836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8C9D27D-E370-62DE-0253-200FA529E1C3}"/>
              </a:ext>
            </a:extLst>
          </p:cNvPr>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Esta actividad busca generar corresponsabilidad y reflexionar de manera individual sobre las acciones concretas que cada persona puede tomar para prevenir conductas indebidas en su entorno laboral. Se invita a cada participante a escribir un </a:t>
            </a:r>
            <a:r>
              <a:rPr lang="es-MX" sz="1200" b="1" i="0" u="none" strike="noStrike" cap="none" dirty="0">
                <a:solidFill>
                  <a:schemeClr val="dk1"/>
                </a:solidFill>
                <a:effectLst/>
                <a:latin typeface="Calibri"/>
                <a:ea typeface="Calibri"/>
                <a:cs typeface="Calibri"/>
                <a:sym typeface="Calibri"/>
              </a:rPr>
              <a:t>compromiso personal</a:t>
            </a:r>
            <a:r>
              <a:rPr lang="es-MX" sz="1200" b="0" i="0" u="none" strike="noStrike" cap="none" dirty="0">
                <a:solidFill>
                  <a:schemeClr val="dk1"/>
                </a:solidFill>
                <a:effectLst/>
                <a:latin typeface="Calibri"/>
                <a:ea typeface="Calibri"/>
                <a:cs typeface="Calibri"/>
                <a:sym typeface="Calibri"/>
              </a:rPr>
              <a:t> que esté dispuesto/a a asumir, con base en lo aprendido. Puede ser un cambio de comportamiento, una forma de intervenir, una práctica diaria o una actitud específica; la idea es que las personas describan compromisos prácticos y viables. </a:t>
            </a:r>
          </a:p>
          <a:p>
            <a:pPr rtl="0"/>
            <a:endParaRPr lang="es-MX" b="0" dirty="0">
              <a:effectLst/>
            </a:endParaRPr>
          </a:p>
          <a:p>
            <a:pPr rtl="0" fontAlgn="base"/>
            <a:r>
              <a:rPr lang="es-MX" sz="1200" b="1" i="0" u="none" strike="noStrike" cap="none" dirty="0">
                <a:solidFill>
                  <a:schemeClr val="dk1"/>
                </a:solidFill>
                <a:effectLst/>
                <a:latin typeface="Calibri"/>
                <a:ea typeface="Calibri"/>
                <a:cs typeface="Calibri"/>
                <a:sym typeface="Calibri"/>
              </a:rPr>
              <a:t>En formato presencial</a:t>
            </a:r>
            <a:r>
              <a:rPr lang="es-MX" sz="1200" b="0" i="0" u="none" strike="noStrike" cap="none" dirty="0">
                <a:solidFill>
                  <a:schemeClr val="dk1"/>
                </a:solidFill>
                <a:effectLst/>
                <a:latin typeface="Calibri"/>
                <a:ea typeface="Calibri"/>
                <a:cs typeface="Calibri"/>
                <a:sym typeface="Calibri"/>
              </a:rPr>
              <a:t>, se habilita un espacio visible en el salón (como una cartulina grande, un pizarrón o una pared) donde las personas puedan pegar su compromiso en hojas de colores, post-its o tarjetas. Se les entrega un plumón y se les da un momento de silencio para pensar y escribir su frase. Después, se pegan todos en el muro común y, si se desea, se pueden leer en voz alta de manera voluntaria.</a:t>
            </a:r>
            <a:br>
              <a:rPr lang="es-MX" sz="1200" b="0" i="0" u="none" strike="noStrike" cap="none" dirty="0">
                <a:solidFill>
                  <a:schemeClr val="dk1"/>
                </a:solidFill>
                <a:effectLst/>
                <a:latin typeface="Calibri"/>
                <a:ea typeface="Calibri"/>
                <a:cs typeface="Calibri"/>
                <a:sym typeface="Calibri"/>
              </a:rPr>
            </a:br>
            <a:br>
              <a:rPr lang="es-MX" sz="1200" b="0" i="0" u="none" strike="noStrike" cap="none" dirty="0">
                <a:solidFill>
                  <a:schemeClr val="dk1"/>
                </a:solidFill>
                <a:effectLst/>
                <a:latin typeface="Calibri"/>
                <a:ea typeface="Calibri"/>
                <a:cs typeface="Calibri"/>
                <a:sym typeface="Calibri"/>
              </a:rPr>
            </a:br>
            <a:endParaRPr lang="es-MX" sz="1200" b="0" i="0" u="none" strike="noStrike" cap="none" dirty="0">
              <a:solidFill>
                <a:schemeClr val="dk1"/>
              </a:solidFill>
              <a:effectLst/>
              <a:latin typeface="Calibri"/>
              <a:ea typeface="Calibri"/>
              <a:cs typeface="Calibri"/>
              <a:sym typeface="Calibri"/>
            </a:endParaRPr>
          </a:p>
          <a:p>
            <a:pPr rtl="0" fontAlgn="base"/>
            <a:r>
              <a:rPr lang="es-MX" sz="1200" b="1" i="0" u="none" strike="noStrike" cap="none" dirty="0">
                <a:solidFill>
                  <a:schemeClr val="dk1"/>
                </a:solidFill>
                <a:effectLst/>
                <a:latin typeface="Calibri"/>
                <a:ea typeface="Calibri"/>
                <a:cs typeface="Calibri"/>
                <a:sym typeface="Calibri"/>
              </a:rPr>
              <a:t>En formato virtual</a:t>
            </a:r>
            <a:r>
              <a:rPr lang="es-MX" sz="1200" b="0" i="0" u="none" strike="noStrike" cap="none" dirty="0">
                <a:solidFill>
                  <a:schemeClr val="dk1"/>
                </a:solidFill>
                <a:effectLst/>
                <a:latin typeface="Calibri"/>
                <a:ea typeface="Calibri"/>
                <a:cs typeface="Calibri"/>
                <a:sym typeface="Calibri"/>
              </a:rPr>
              <a:t>, se puede utilizar una herramienta como </a:t>
            </a:r>
            <a:r>
              <a:rPr lang="es-MX" sz="1200" b="1" i="0" u="none" strike="noStrike" cap="none" dirty="0">
                <a:solidFill>
                  <a:schemeClr val="dk1"/>
                </a:solidFill>
                <a:effectLst/>
                <a:latin typeface="Calibri"/>
                <a:ea typeface="Calibri"/>
                <a:cs typeface="Calibri"/>
                <a:sym typeface="Calibri"/>
              </a:rPr>
              <a:t>Mentimeter</a:t>
            </a:r>
            <a:r>
              <a:rPr lang="es-MX" sz="1200" b="0" i="0" u="none" strike="noStrike" cap="none" dirty="0">
                <a:solidFill>
                  <a:schemeClr val="dk1"/>
                </a:solidFill>
                <a:effectLst/>
                <a:latin typeface="Calibri"/>
                <a:ea typeface="Calibri"/>
                <a:cs typeface="Calibri"/>
                <a:sym typeface="Calibri"/>
              </a:rPr>
              <a:t>, </a:t>
            </a:r>
            <a:r>
              <a:rPr lang="es-MX" sz="1200" b="1" i="0" u="none" strike="noStrike" cap="none" dirty="0">
                <a:solidFill>
                  <a:schemeClr val="dk1"/>
                </a:solidFill>
                <a:effectLst/>
                <a:latin typeface="Calibri"/>
                <a:ea typeface="Calibri"/>
                <a:cs typeface="Calibri"/>
                <a:sym typeface="Calibri"/>
              </a:rPr>
              <a:t>Jamboard</a:t>
            </a:r>
            <a:r>
              <a:rPr lang="es-MX" sz="1200" b="0" i="0" u="none" strike="noStrike" cap="none" dirty="0">
                <a:solidFill>
                  <a:schemeClr val="dk1"/>
                </a:solidFill>
                <a:effectLst/>
                <a:latin typeface="Calibri"/>
                <a:ea typeface="Calibri"/>
                <a:cs typeface="Calibri"/>
                <a:sym typeface="Calibri"/>
              </a:rPr>
              <a:t>, </a:t>
            </a:r>
            <a:r>
              <a:rPr lang="es-MX" sz="1200" b="1" i="0" u="none" strike="noStrike" cap="none" dirty="0">
                <a:solidFill>
                  <a:schemeClr val="dk1"/>
                </a:solidFill>
                <a:effectLst/>
                <a:latin typeface="Calibri"/>
                <a:ea typeface="Calibri"/>
                <a:cs typeface="Calibri"/>
                <a:sym typeface="Calibri"/>
              </a:rPr>
              <a:t>Padlet</a:t>
            </a:r>
            <a:r>
              <a:rPr lang="es-MX" sz="1200" b="0" i="0" u="none" strike="noStrike" cap="none" dirty="0">
                <a:solidFill>
                  <a:schemeClr val="dk1"/>
                </a:solidFill>
                <a:effectLst/>
                <a:latin typeface="Calibri"/>
                <a:ea typeface="Calibri"/>
                <a:cs typeface="Calibri"/>
                <a:sym typeface="Calibri"/>
              </a:rPr>
              <a:t> o un formulario de Google. Se les pide que escriban su compromiso de forma anónima (o con su nombre si lo prefieren), y los compromisos aparecen en tiempo real en pantalla. Esto crea una visualización colectiva del cambio que cada persona está dispuesta a impulsar.</a:t>
            </a:r>
          </a:p>
          <a:p>
            <a:endParaRPr lang="es-MX" dirty="0"/>
          </a:p>
        </p:txBody>
      </p:sp>
      <p:sp>
        <p:nvSpPr>
          <p:cNvPr id="4" name="Marcador de número de diapositiva 3">
            <a:extLst>
              <a:ext uri="{FF2B5EF4-FFF2-40B4-BE49-F238E27FC236}">
                <a16:creationId xmlns:a16="http://schemas.microsoft.com/office/drawing/2014/main" id="{892DA766-FDB0-B19C-9D05-71DD23A3B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9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23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Preguntas adicionales que puede hacer la persona facilitadora: </a:t>
            </a:r>
          </a:p>
          <a:p>
            <a:endParaRPr lang="es-MX" dirty="0"/>
          </a:p>
          <a:p>
            <a:pPr rtl="0"/>
            <a:r>
              <a:rPr lang="es-MX" sz="1200" b="0" i="0" u="none" strike="noStrike" cap="none" dirty="0">
                <a:solidFill>
                  <a:schemeClr val="dk1"/>
                </a:solidFill>
                <a:effectLst/>
                <a:latin typeface="Calibri"/>
                <a:ea typeface="Calibri"/>
                <a:cs typeface="Calibri"/>
                <a:sym typeface="Calibri"/>
              </a:rPr>
              <a:t>¿Qué tipo de cultura organizacional estamos construyendo para esas historias?</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¿Una donde se guardan para siempre entre el silencio y la vergüenza?</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¿O una donde por fin pueden dejar de ser heridas solas y convertirse en motivos para el cambio?</a:t>
            </a:r>
            <a:endParaRPr lang="es-MX" b="0" dirty="0">
              <a:effectLst/>
            </a:endParaRPr>
          </a:p>
          <a:p>
            <a:br>
              <a:rPr lang="es-MX" dirty="0"/>
            </a:br>
            <a:endParaRPr lang="es-MX" dirty="0"/>
          </a:p>
        </p:txBody>
      </p:sp>
      <p:sp>
        <p:nvSpPr>
          <p:cNvPr id="4" name="Marcador de número de diapositiva 3"/>
          <p:cNvSpPr>
            <a:spLocks noGrp="1"/>
          </p:cNvSpPr>
          <p:nvPr>
            <p:ph type="sldNum" sz="quarter" idx="5"/>
          </p:nvPr>
        </p:nvSpPr>
        <p:spPr/>
        <p:txBody>
          <a:bodyPr/>
          <a:lstStyle/>
          <a:p>
            <a:fld id="{01E8D338-97F7-0641-9DE3-922B2B6F8779}" type="slidenum">
              <a:rPr lang="es-MX" smtClean="0"/>
              <a:t>7</a:t>
            </a:fld>
            <a:endParaRPr lang="es-MX"/>
          </a:p>
        </p:txBody>
      </p:sp>
    </p:spTree>
    <p:extLst>
      <p:ext uri="{BB962C8B-B14F-4D97-AF65-F5344CB8AC3E}">
        <p14:creationId xmlns:p14="http://schemas.microsoft.com/office/powerpoint/2010/main" val="1636332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741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9786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334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117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481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dirty="0">
                <a:effectLst/>
                <a:latin typeface="Helvetica Neue" panose="02000503000000020004" pitchFamily="2" charset="0"/>
              </a:rPr>
              <a:t>Escucha sin juzgar, asegúrate que la persona sepa que estás ahí para apoyarla y que su experiencia es válida. “No estás sola” “No tienes la culpa” “Aquí estoy para ti”</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56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effectLst/>
                <a:latin typeface="Helvetica Neue" panose="02000503000000020004" pitchFamily="2" charset="0"/>
              </a:rPr>
              <a:t>No presiones: respeta el “no”. Si la persona no está dispuesta a compartir más, respeta su tiempo y espacio. anímala a denunciar la violencia ante las autoridades pertinentes. Sin embargo, respeta su decisión si no está lista para ese paso.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8992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Apoyo continuo: exprésale continuamente que te preocupa su seguridad y bienestar.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480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Identifica recursos: compártele información extra sobre recursos locales.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685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8EB63-48B5-C3B1-2B89-550CD9E8D2C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E7FF53-E75C-AC57-442A-9B7B18FF4BA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533183-8625-24B9-19E2-7F2CCE9B2104}"/>
              </a:ext>
            </a:extLst>
          </p:cNvPr>
          <p:cNvSpPr>
            <a:spLocks noGrp="1"/>
          </p:cNvSpPr>
          <p:nvPr>
            <p:ph type="body" idx="1"/>
          </p:nvPr>
        </p:nvSpPr>
        <p:spPr/>
        <p:txBody>
          <a:bodyPr/>
          <a:lstStyle/>
          <a:p>
            <a:r>
              <a:rPr lang="es-MX" dirty="0">
                <a:effectLst/>
                <a:latin typeface="Helvetica Neue" panose="02000503000000020004" pitchFamily="2" charset="0"/>
              </a:rPr>
              <a:t>Identifica recursos: compártele información extra sobre recursos locales. </a:t>
            </a:r>
          </a:p>
          <a:p>
            <a:endParaRPr lang="es-MX" dirty="0">
              <a:effectLst/>
              <a:latin typeface="Helvetica Neue" panose="02000503000000020004" pitchFamily="2" charset="0"/>
            </a:endParaRPr>
          </a:p>
          <a:p>
            <a:endParaRPr lang="es-MX" dirty="0"/>
          </a:p>
        </p:txBody>
      </p:sp>
      <p:sp>
        <p:nvSpPr>
          <p:cNvPr id="4" name="Marcador de número de diapositiva 3">
            <a:extLst>
              <a:ext uri="{FF2B5EF4-FFF2-40B4-BE49-F238E27FC236}">
                <a16:creationId xmlns:a16="http://schemas.microsoft.com/office/drawing/2014/main" id="{4F2E9132-0386-3902-2FEC-E9B11022FE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987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Aquí debe de introducirse la persona facilitadora y, si le parece oportuno, los pronombres que utiliza. </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51492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Ayuda práctica: ofrece tu ayuda en tareas prácticas “te ayudo en esto?” “Quieres que te acompañe?” “Necesitas comida?” “Quieres quedarte en mi casa?”</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0809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Confidencialidad: respeta la privacidad de la persona, no compartas información sin su consentimiento a menos que exista un riesgo inmediato para su seguridad.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495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06C6-A963-AE4C-DA0C-FA67FDB065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2C4277-064D-C4C7-4392-F8B32182591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008C59-3A52-9B3B-3154-959AC76BCA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C543405D-6123-B648-B1B3-FA91B267CACD}"/>
              </a:ext>
            </a:extLst>
          </p:cNvPr>
          <p:cNvSpPr>
            <a:spLocks noGrp="1"/>
          </p:cNvSpPr>
          <p:nvPr>
            <p:ph type="sldNum" sz="quarter" idx="5"/>
          </p:nvPr>
        </p:nvSpPr>
        <p:spPr/>
        <p:txBody>
          <a:bodyPr/>
          <a:lstStyle/>
          <a:p>
            <a:fld id="{BE1B86A8-7509-0F40-9FB5-33404BE27140}" type="slidenum">
              <a:rPr lang="es-MX" smtClean="0"/>
              <a:t>96</a:t>
            </a:fld>
            <a:endParaRPr lang="es-MX"/>
          </a:p>
        </p:txBody>
      </p:sp>
    </p:spTree>
    <p:extLst>
      <p:ext uri="{BB962C8B-B14F-4D97-AF65-F5344CB8AC3E}">
        <p14:creationId xmlns:p14="http://schemas.microsoft.com/office/powerpoint/2010/main" val="37051377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6F8FA-CD57-3CFA-142F-D23D800CD5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176F68-FF6C-BA07-F6B5-401E8886BD4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69ECEF0-8DAE-FB4D-70A0-D024B58ABB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D24E625B-23A4-B1A9-31E2-052FBE16B3BF}"/>
              </a:ext>
            </a:extLst>
          </p:cNvPr>
          <p:cNvSpPr>
            <a:spLocks noGrp="1"/>
          </p:cNvSpPr>
          <p:nvPr>
            <p:ph type="sldNum" sz="quarter" idx="5"/>
          </p:nvPr>
        </p:nvSpPr>
        <p:spPr/>
        <p:txBody>
          <a:bodyPr/>
          <a:lstStyle/>
          <a:p>
            <a:fld id="{BE1B86A8-7509-0F40-9FB5-33404BE27140}" type="slidenum">
              <a:rPr lang="es-MX" smtClean="0"/>
              <a:t>97</a:t>
            </a:fld>
            <a:endParaRPr lang="es-MX"/>
          </a:p>
        </p:txBody>
      </p:sp>
    </p:spTree>
    <p:extLst>
      <p:ext uri="{BB962C8B-B14F-4D97-AF65-F5344CB8AC3E}">
        <p14:creationId xmlns:p14="http://schemas.microsoft.com/office/powerpoint/2010/main" val="113212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9</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32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4"/>
        <p:cNvGrpSpPr/>
        <p:nvPr/>
      </p:nvGrpSpPr>
      <p:grpSpPr>
        <a:xfrm>
          <a:off x="0" y="0"/>
          <a:ext cx="0" cy="0"/>
          <a:chOff x="0" y="0"/>
          <a:chExt cx="0" cy="0"/>
        </a:xfrm>
      </p:grpSpPr>
      <p:sp>
        <p:nvSpPr>
          <p:cNvPr id="85" name="Google Shape;85;p10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0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D419E-638A-74EE-A674-501940543B5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D967481-FE31-821A-F51C-A6310625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B98407BD-777E-B2E4-19E6-2772F703AE3B}"/>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5" name="Marcador de pie de página 4">
            <a:extLst>
              <a:ext uri="{FF2B5EF4-FFF2-40B4-BE49-F238E27FC236}">
                <a16:creationId xmlns:a16="http://schemas.microsoft.com/office/drawing/2014/main" id="{B1A095B0-A197-B98B-8B3D-0C1CDD416B3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33C4677-E1A8-2D7B-0B08-A060BD96E852}"/>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118645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719579-2233-BF70-CE73-3D674815BF58}"/>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85F00E7-1681-B382-0414-A2BF35D7EF5E}"/>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B7D5399-7273-3EC8-42EC-562891AF702B}"/>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5" name="Marcador de pie de página 4">
            <a:extLst>
              <a:ext uri="{FF2B5EF4-FFF2-40B4-BE49-F238E27FC236}">
                <a16:creationId xmlns:a16="http://schemas.microsoft.com/office/drawing/2014/main" id="{B3EAA249-F559-294A-2327-1189AACFC3B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7F4136A-BE91-2DCF-21C6-D1ECD1646038}"/>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1062945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F89EB-0EA0-F271-B8C2-9F2D968031F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E356D622-DA8A-5BE3-9D6C-66CD7D0946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7B77B5B-8DAA-0148-CB87-845768A3D9C0}"/>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5" name="Marcador de pie de página 4">
            <a:extLst>
              <a:ext uri="{FF2B5EF4-FFF2-40B4-BE49-F238E27FC236}">
                <a16:creationId xmlns:a16="http://schemas.microsoft.com/office/drawing/2014/main" id="{E5E19D8E-8CFD-B8C5-D6F8-C4EC4224946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7BA9E3D-2F65-16E9-D7F4-5DB1736633B3}"/>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3844302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37C1E-D3E3-8248-60BC-5069DDAA92D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3818064-5D82-7E23-AABA-A7988D2C1113}"/>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498EDAFE-6366-6FD8-4E9E-3D3FE20F2DE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A81F18DA-9FC7-44F0-3BC7-532E78669A31}"/>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6" name="Marcador de pie de página 5">
            <a:extLst>
              <a:ext uri="{FF2B5EF4-FFF2-40B4-BE49-F238E27FC236}">
                <a16:creationId xmlns:a16="http://schemas.microsoft.com/office/drawing/2014/main" id="{58D0B43C-076E-3408-9A71-6A7E5C599E2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B0B9A37-F9CE-BC60-AE30-82779EBB86DB}"/>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95517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157DF-BA1B-EE05-292C-96FF7A4DD5AB}"/>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2EA9D38B-7DF1-8134-0C36-04C87E377A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C3D7FDE8-4C4D-F0C6-1D5B-520354269AC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D93FED82-8801-A40F-6D80-44407AE56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0757C0CC-4F53-D6DD-880F-C1686F7F052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6F437906-347B-EA8C-DF47-9A953ED496D3}"/>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8" name="Marcador de pie de página 7">
            <a:extLst>
              <a:ext uri="{FF2B5EF4-FFF2-40B4-BE49-F238E27FC236}">
                <a16:creationId xmlns:a16="http://schemas.microsoft.com/office/drawing/2014/main" id="{A02407CA-F4F4-05BB-84E6-D75C6A4A73BE}"/>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7984DDD-5C19-CFE7-2CA0-6205B9DEE898}"/>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1655437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11BA8-BDB4-21F1-A7D0-1C62D042314E}"/>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840D7673-12DB-EF11-3F96-F30D318836FB}"/>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4" name="Marcador de pie de página 3">
            <a:extLst>
              <a:ext uri="{FF2B5EF4-FFF2-40B4-BE49-F238E27FC236}">
                <a16:creationId xmlns:a16="http://schemas.microsoft.com/office/drawing/2014/main" id="{5A71EAEF-9770-FAE1-7CE3-D33AC8675F36}"/>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847EF89-03FE-370E-C624-94285E461823}"/>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858062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3FD513A-EF29-25FF-E21C-D3B89AD118F0}"/>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3" name="Marcador de pie de página 2">
            <a:extLst>
              <a:ext uri="{FF2B5EF4-FFF2-40B4-BE49-F238E27FC236}">
                <a16:creationId xmlns:a16="http://schemas.microsoft.com/office/drawing/2014/main" id="{6BC6BB85-DC67-B4CB-951F-C1EAC29EC41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7D077767-B46A-2853-D092-EF5490FB2F77}"/>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3658453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C2476-F0EB-AF39-525E-CDF51905C366}"/>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DB86221-E831-B5B0-486B-9BFF192EA1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FCB22E58-4918-F8C8-56DF-B81A7A8D2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9AFBA7B-30A4-91FC-8AC6-9830CDE6AFC8}"/>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6" name="Marcador de pie de página 5">
            <a:extLst>
              <a:ext uri="{FF2B5EF4-FFF2-40B4-BE49-F238E27FC236}">
                <a16:creationId xmlns:a16="http://schemas.microsoft.com/office/drawing/2014/main" id="{22A6B7C6-16F8-5365-DFB0-12C9F1591A2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26B8733-057E-944B-E660-5AAFE47719E2}"/>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360775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834AC-DA9C-A6AD-F06B-F695D506688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B3C94239-0607-E687-15DC-8C70946002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F8956543-49FC-6332-A968-DB5010FD1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11016E3-825D-B31D-2A54-D3035AC5976E}"/>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6" name="Marcador de pie de página 5">
            <a:extLst>
              <a:ext uri="{FF2B5EF4-FFF2-40B4-BE49-F238E27FC236}">
                <a16:creationId xmlns:a16="http://schemas.microsoft.com/office/drawing/2014/main" id="{BD668EC6-2DCC-233D-07F8-9ABA2F6F980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E0456B7-CE85-5B50-FCDF-F4A0CA39F34C}"/>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144453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47571-84A3-E05C-12DF-EA29BBF777B1}"/>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E15F520B-97CF-A7C4-EB6E-C9904CA887C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6A847B6-6D72-DEB0-830D-703E721F8BF5}"/>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5" name="Marcador de pie de página 4">
            <a:extLst>
              <a:ext uri="{FF2B5EF4-FFF2-40B4-BE49-F238E27FC236}">
                <a16:creationId xmlns:a16="http://schemas.microsoft.com/office/drawing/2014/main" id="{4A360478-A265-C614-C969-78B512569D6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786A8-EFB3-8598-7766-2CFB810B2550}"/>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2272269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2E9E869-91F9-7D4E-BBE9-30E3C1C847D3}"/>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FE3F3D9-A40F-58E1-7FED-B9683BEB9B5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87AB94B-D54C-4E05-72C8-5EA0C03135BB}"/>
              </a:ext>
            </a:extLst>
          </p:cNvPr>
          <p:cNvSpPr>
            <a:spLocks noGrp="1"/>
          </p:cNvSpPr>
          <p:nvPr>
            <p:ph type="dt" sz="half" idx="10"/>
          </p:nvPr>
        </p:nvSpPr>
        <p:spPr/>
        <p:txBody>
          <a:bodyPr/>
          <a:lstStyle/>
          <a:p>
            <a:fld id="{83A4FF60-5E92-7247-A26E-BCFEDC2C7595}" type="datetimeFigureOut">
              <a:rPr lang="es-MX" smtClean="0"/>
              <a:t>03/07/25</a:t>
            </a:fld>
            <a:endParaRPr lang="es-MX"/>
          </a:p>
        </p:txBody>
      </p:sp>
      <p:sp>
        <p:nvSpPr>
          <p:cNvPr id="5" name="Marcador de pie de página 4">
            <a:extLst>
              <a:ext uri="{FF2B5EF4-FFF2-40B4-BE49-F238E27FC236}">
                <a16:creationId xmlns:a16="http://schemas.microsoft.com/office/drawing/2014/main" id="{FE68FEB1-B90B-06D5-BF0B-2ABBFF53E05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B1C1A55-B832-63AF-3C0A-841412CD5D01}"/>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1411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984232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27"/>
        <p:cNvGrpSpPr/>
        <p:nvPr/>
      </p:nvGrpSpPr>
      <p:grpSpPr>
        <a:xfrm>
          <a:off x="0" y="0"/>
          <a:ext cx="0" cy="0"/>
          <a:chOff x="0" y="0"/>
          <a:chExt cx="0" cy="0"/>
        </a:xfrm>
      </p:grpSpPr>
      <p:sp>
        <p:nvSpPr>
          <p:cNvPr id="28" name="Google Shape;28;p51"/>
          <p:cNvSpPr txBox="1">
            <a:spLocks noGrp="1"/>
          </p:cNvSpPr>
          <p:nvPr>
            <p:ph type="title"/>
          </p:nvPr>
        </p:nvSpPr>
        <p:spPr>
          <a:xfrm>
            <a:off x="609865" y="273844"/>
            <a:ext cx="10970948" cy="114432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1"/>
          <p:cNvSpPr txBox="1">
            <a:spLocks noGrp="1"/>
          </p:cNvSpPr>
          <p:nvPr>
            <p:ph type="dt" idx="10"/>
          </p:nvPr>
        </p:nvSpPr>
        <p:spPr>
          <a:xfrm>
            <a:off x="609866" y="6248136"/>
            <a:ext cx="2838979" cy="47095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51"/>
          <p:cNvSpPr txBox="1">
            <a:spLocks noGrp="1"/>
          </p:cNvSpPr>
          <p:nvPr>
            <p:ph type="ftr" idx="11"/>
          </p:nvPr>
        </p:nvSpPr>
        <p:spPr>
          <a:xfrm>
            <a:off x="4169833" y="6248136"/>
            <a:ext cx="3862917" cy="47095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 name="Google Shape;31;p51"/>
          <p:cNvSpPr txBox="1">
            <a:spLocks noGrp="1"/>
          </p:cNvSpPr>
          <p:nvPr>
            <p:ph type="sldNum" idx="12"/>
          </p:nvPr>
        </p:nvSpPr>
        <p:spPr>
          <a:xfrm>
            <a:off x="8741834" y="6248136"/>
            <a:ext cx="2838979" cy="470958"/>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9537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127776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000494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9"/>
        <p:cNvGrpSpPr/>
        <p:nvPr/>
      </p:nvGrpSpPr>
      <p:grpSpPr>
        <a:xfrm>
          <a:off x="0" y="0"/>
          <a:ext cx="0" cy="0"/>
          <a:chOff x="0" y="0"/>
          <a:chExt cx="0" cy="0"/>
        </a:xfrm>
      </p:grpSpPr>
      <p:sp>
        <p:nvSpPr>
          <p:cNvPr id="40" name="Google Shape;4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881356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6"/>
        <p:cNvGrpSpPr/>
        <p:nvPr/>
      </p:nvGrpSpPr>
      <p:grpSpPr>
        <a:xfrm>
          <a:off x="0" y="0"/>
          <a:ext cx="0" cy="0"/>
          <a:chOff x="0" y="0"/>
          <a:chExt cx="0" cy="0"/>
        </a:xfrm>
      </p:grpSpPr>
      <p:sp>
        <p:nvSpPr>
          <p:cNvPr id="47" name="Google Shape;47;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402300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5"/>
        <p:cNvGrpSpPr/>
        <p:nvPr/>
      </p:nvGrpSpPr>
      <p:grpSpPr>
        <a:xfrm>
          <a:off x="0" y="0"/>
          <a:ext cx="0" cy="0"/>
          <a:chOff x="0" y="0"/>
          <a:chExt cx="0" cy="0"/>
        </a:xfrm>
      </p:grpSpPr>
      <p:sp>
        <p:nvSpPr>
          <p:cNvPr id="56" name="Google Shape;56;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73080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spTree>
      <p:nvGrpSpPr>
        <p:cNvPr id="1" name="Shape 3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60"/>
        <p:cNvGrpSpPr/>
        <p:nvPr/>
      </p:nvGrpSpPr>
      <p:grpSpPr>
        <a:xfrm>
          <a:off x="0" y="0"/>
          <a:ext cx="0" cy="0"/>
          <a:chOff x="0" y="0"/>
          <a:chExt cx="0" cy="0"/>
        </a:xfrm>
      </p:grpSpPr>
      <p:sp>
        <p:nvSpPr>
          <p:cNvPr id="61" name="Google Shape;6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986595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64"/>
        <p:cNvGrpSpPr/>
        <p:nvPr/>
      </p:nvGrpSpPr>
      <p:grpSpPr>
        <a:xfrm>
          <a:off x="0" y="0"/>
          <a:ext cx="0" cy="0"/>
          <a:chOff x="0" y="0"/>
          <a:chExt cx="0" cy="0"/>
        </a:xfrm>
      </p:grpSpPr>
      <p:sp>
        <p:nvSpPr>
          <p:cNvPr id="65" name="Google Shape;65;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840367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71"/>
        <p:cNvGrpSpPr/>
        <p:nvPr/>
      </p:nvGrpSpPr>
      <p:grpSpPr>
        <a:xfrm>
          <a:off x="0" y="0"/>
          <a:ext cx="0" cy="0"/>
          <a:chOff x="0" y="0"/>
          <a:chExt cx="0" cy="0"/>
        </a:xfrm>
      </p:grpSpPr>
      <p:sp>
        <p:nvSpPr>
          <p:cNvPr id="72" name="Google Shape;72;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59"/>
          <p:cNvSpPr>
            <a:spLocks noGrp="1"/>
          </p:cNvSpPr>
          <p:nvPr>
            <p:ph type="pic" idx="2"/>
          </p:nvPr>
        </p:nvSpPr>
        <p:spPr>
          <a:xfrm>
            <a:off x="5183188" y="987425"/>
            <a:ext cx="6172200" cy="4873625"/>
          </a:xfrm>
          <a:prstGeom prst="rect">
            <a:avLst/>
          </a:prstGeom>
          <a:noFill/>
          <a:ln>
            <a:noFill/>
          </a:ln>
        </p:spPr>
      </p:sp>
      <p:sp>
        <p:nvSpPr>
          <p:cNvPr id="74" name="Google Shape;74;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831396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8"/>
        <p:cNvGrpSpPr/>
        <p:nvPr/>
      </p:nvGrpSpPr>
      <p:grpSpPr>
        <a:xfrm>
          <a:off x="0" y="0"/>
          <a:ext cx="0" cy="0"/>
          <a:chOff x="0" y="0"/>
          <a:chExt cx="0" cy="0"/>
        </a:xfrm>
      </p:grpSpPr>
      <p:sp>
        <p:nvSpPr>
          <p:cNvPr id="79" name="Google Shape;7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41313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4"/>
        <p:cNvGrpSpPr/>
        <p:nvPr/>
      </p:nvGrpSpPr>
      <p:grpSpPr>
        <a:xfrm>
          <a:off x="0" y="0"/>
          <a:ext cx="0" cy="0"/>
          <a:chOff x="0" y="0"/>
          <a:chExt cx="0" cy="0"/>
        </a:xfrm>
      </p:grpSpPr>
      <p:sp>
        <p:nvSpPr>
          <p:cNvPr id="85" name="Google Shape;85;p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1327189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3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3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1604153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280723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3"/>
        <p:cNvGrpSpPr/>
        <p:nvPr/>
      </p:nvGrpSpPr>
      <p:grpSpPr>
        <a:xfrm>
          <a:off x="0" y="0"/>
          <a:ext cx="0" cy="0"/>
          <a:chOff x="0" y="0"/>
          <a:chExt cx="0" cy="0"/>
        </a:xfrm>
      </p:grpSpPr>
      <p:sp>
        <p:nvSpPr>
          <p:cNvPr id="34" name="Google Shape;34;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9"/>
        <p:cNvGrpSpPr/>
        <p:nvPr/>
      </p:nvGrpSpPr>
      <p:grpSpPr>
        <a:xfrm>
          <a:off x="0" y="0"/>
          <a:ext cx="0" cy="0"/>
          <a:chOff x="0" y="0"/>
          <a:chExt cx="0" cy="0"/>
        </a:xfrm>
      </p:grpSpPr>
      <p:sp>
        <p:nvSpPr>
          <p:cNvPr id="40" name="Google Shape;4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6"/>
        <p:cNvGrpSpPr/>
        <p:nvPr/>
      </p:nvGrpSpPr>
      <p:grpSpPr>
        <a:xfrm>
          <a:off x="0" y="0"/>
          <a:ext cx="0" cy="0"/>
          <a:chOff x="0" y="0"/>
          <a:chExt cx="0" cy="0"/>
        </a:xfrm>
      </p:grpSpPr>
      <p:sp>
        <p:nvSpPr>
          <p:cNvPr id="47" name="Google Shape;47;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0"/>
        <p:cNvGrpSpPr/>
        <p:nvPr/>
      </p:nvGrpSpPr>
      <p:grpSpPr>
        <a:xfrm>
          <a:off x="0" y="0"/>
          <a:ext cx="0" cy="0"/>
          <a:chOff x="0" y="0"/>
          <a:chExt cx="0" cy="0"/>
        </a:xfrm>
      </p:grpSpPr>
      <p:sp>
        <p:nvSpPr>
          <p:cNvPr id="61" name="Google Shape;61;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4"/>
        <p:cNvGrpSpPr/>
        <p:nvPr/>
      </p:nvGrpSpPr>
      <p:grpSpPr>
        <a:xfrm>
          <a:off x="0" y="0"/>
          <a:ext cx="0" cy="0"/>
          <a:chOff x="0" y="0"/>
          <a:chExt cx="0" cy="0"/>
        </a:xfrm>
      </p:grpSpPr>
      <p:sp>
        <p:nvSpPr>
          <p:cNvPr id="65" name="Google Shape;65;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0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1"/>
        <p:cNvGrpSpPr/>
        <p:nvPr/>
      </p:nvGrpSpPr>
      <p:grpSpPr>
        <a:xfrm>
          <a:off x="0" y="0"/>
          <a:ext cx="0" cy="0"/>
          <a:chOff x="0" y="0"/>
          <a:chExt cx="0" cy="0"/>
        </a:xfrm>
      </p:grpSpPr>
      <p:sp>
        <p:nvSpPr>
          <p:cNvPr id="72" name="Google Shape;72;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5"/>
          <p:cNvSpPr>
            <a:spLocks noGrp="1"/>
          </p:cNvSpPr>
          <p:nvPr>
            <p:ph type="pic" idx="2"/>
          </p:nvPr>
        </p:nvSpPr>
        <p:spPr>
          <a:xfrm>
            <a:off x="5183188" y="987425"/>
            <a:ext cx="6172200" cy="4873625"/>
          </a:xfrm>
          <a:prstGeom prst="rect">
            <a:avLst/>
          </a:prstGeom>
          <a:noFill/>
          <a:ln>
            <a:noFill/>
          </a:ln>
        </p:spPr>
      </p:sp>
      <p:sp>
        <p:nvSpPr>
          <p:cNvPr id="74" name="Google Shape;74;p10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27382D-DDA9-65DD-A131-D246C5AD5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7C3E5112-B41E-C437-0856-023806CFD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724F045-9D2D-28EF-40B7-729E6F46D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4FF60-5E92-7247-A26E-BCFEDC2C7595}" type="datetimeFigureOut">
              <a:rPr lang="es-MX" smtClean="0"/>
              <a:t>03/07/25</a:t>
            </a:fld>
            <a:endParaRPr lang="es-MX"/>
          </a:p>
        </p:txBody>
      </p:sp>
      <p:sp>
        <p:nvSpPr>
          <p:cNvPr id="5" name="Marcador de pie de página 4">
            <a:extLst>
              <a:ext uri="{FF2B5EF4-FFF2-40B4-BE49-F238E27FC236}">
                <a16:creationId xmlns:a16="http://schemas.microsoft.com/office/drawing/2014/main" id="{6CE9B68F-0351-9FF9-A7C6-310487354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F447CD0D-4613-9238-6280-C338B44F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095EC-F694-2D4D-9E88-8B271DCF02BA}" type="slidenum">
              <a:rPr lang="es-MX" smtClean="0"/>
              <a:t>‹Nº›</a:t>
            </a:fld>
            <a:endParaRPr lang="es-MX"/>
          </a:p>
        </p:txBody>
      </p:sp>
    </p:spTree>
    <p:extLst>
      <p:ext uri="{BB962C8B-B14F-4D97-AF65-F5344CB8AC3E}">
        <p14:creationId xmlns:p14="http://schemas.microsoft.com/office/powerpoint/2010/main" val="25982514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40769342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ustomXml" Target="../ink/ink4.xml"/><Relationship Id="rId3" Type="http://schemas.openxmlformats.org/officeDocument/2006/relationships/customXml" Target="../ink/ink1.xml"/><Relationship Id="rId12"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11" Type="http://schemas.openxmlformats.org/officeDocument/2006/relationships/customXml" Target="../ink/ink3.xml"/><Relationship Id="rId15" Type="http://schemas.openxmlformats.org/officeDocument/2006/relationships/customXml" Target="../ink/ink6.xml"/><Relationship Id="rId10" Type="http://schemas.openxmlformats.org/officeDocument/2006/relationships/image" Target="../media/image33.png"/><Relationship Id="rId9" Type="http://schemas.openxmlformats.org/officeDocument/2006/relationships/customXml" Target="../ink/ink2.xml"/><Relationship Id="rId14" Type="http://schemas.openxmlformats.org/officeDocument/2006/relationships/customXml" Target="../ink/ink5.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40.svg"/><Relationship Id="rId3" Type="http://schemas.openxmlformats.org/officeDocument/2006/relationships/image" Target="../media/image15.png"/><Relationship Id="rId21" Type="http://schemas.openxmlformats.org/officeDocument/2006/relationships/image" Target="../media/image35.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8.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7.png"/><Relationship Id="rId28" Type="http://schemas.openxmlformats.org/officeDocument/2006/relationships/image" Target="../media/image42.sv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6.svg"/><Relationship Id="rId27"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15.png"/><Relationship Id="rId21" Type="http://schemas.openxmlformats.org/officeDocument/2006/relationships/image" Target="../media/image53.png"/><Relationship Id="rId7" Type="http://schemas.openxmlformats.org/officeDocument/2006/relationships/image" Target="../media/image1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3.png"/><Relationship Id="rId24" Type="http://schemas.openxmlformats.org/officeDocument/2006/relationships/image" Target="../media/image56.svg"/><Relationship Id="rId5" Type="http://schemas.openxmlformats.org/officeDocument/2006/relationships/image" Target="../media/image1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22.svg"/><Relationship Id="rId19" Type="http://schemas.openxmlformats.org/officeDocument/2006/relationships/image" Target="../media/image5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46.svg"/><Relationship Id="rId22"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7.xml"/><Relationship Id="rId7"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ustomXml" Target="../ink/ink8.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3.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4.wdp"/><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77.pn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90.png"/><Relationship Id="rId4" Type="http://schemas.microsoft.com/office/2007/relationships/hdphoto" Target="../media/hdphoto15.wdp"/></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17.wdp"/></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18.wdp"/></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9.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20.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21.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customXml" Target="../ink/ink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22.wdp"/></Relationships>
</file>

<file path=ppt/slides/_rels/slide7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23.wdp"/></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67C9C"/>
        </a:solidFill>
        <a:effectLst/>
      </p:bgPr>
    </p:bg>
    <p:spTree>
      <p:nvGrpSpPr>
        <p:cNvPr id="1" name="Shape 93"/>
        <p:cNvGrpSpPr/>
        <p:nvPr/>
      </p:nvGrpSpPr>
      <p:grpSpPr>
        <a:xfrm>
          <a:off x="0" y="0"/>
          <a:ext cx="0" cy="0"/>
          <a:chOff x="0" y="0"/>
          <a:chExt cx="0" cy="0"/>
        </a:xfrm>
      </p:grpSpPr>
      <p:pic>
        <p:nvPicPr>
          <p:cNvPr id="11" name="Imagen 10">
            <a:extLst>
              <a:ext uri="{FF2B5EF4-FFF2-40B4-BE49-F238E27FC236}">
                <a16:creationId xmlns:a16="http://schemas.microsoft.com/office/drawing/2014/main" id="{55C916F0-EA36-DA15-84E9-E9D53505E597}"/>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3" name="Rectángulo 2">
            <a:extLst>
              <a:ext uri="{FF2B5EF4-FFF2-40B4-BE49-F238E27FC236}">
                <a16:creationId xmlns:a16="http://schemas.microsoft.com/office/drawing/2014/main" id="{B6B0689A-8B07-F1DD-D0BE-D0243B40717F}"/>
              </a:ext>
            </a:extLst>
          </p:cNvPr>
          <p:cNvSpPr/>
          <p:nvPr/>
        </p:nvSpPr>
        <p:spPr>
          <a:xfrm>
            <a:off x="0" y="4992131"/>
            <a:ext cx="12192000" cy="1865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3BB2C1F9-92BD-E634-C156-ABDBAA6B7427}"/>
              </a:ext>
            </a:extLst>
          </p:cNvPr>
          <p:cNvSpPr txBox="1"/>
          <p:nvPr/>
        </p:nvSpPr>
        <p:spPr>
          <a:xfrm>
            <a:off x="8440068" y="5741913"/>
            <a:ext cx="2561920" cy="400110"/>
          </a:xfrm>
          <a:prstGeom prst="rect">
            <a:avLst/>
          </a:prstGeom>
          <a:noFill/>
        </p:spPr>
        <p:txBody>
          <a:bodyPr wrap="none" rtlCol="0">
            <a:spAutoFit/>
          </a:bodyPr>
          <a:lstStyle/>
          <a:p>
            <a:pPr algn="just"/>
            <a:r>
              <a:rPr lang="es-MX" sz="2000" b="1" dirty="0">
                <a:solidFill>
                  <a:srgbClr val="D657CB"/>
                </a:solidFill>
                <a:latin typeface="Avenir Medium" panose="02000503020000020003" pitchFamily="2" charset="0"/>
              </a:rPr>
              <a:t>Logo de la empresa</a:t>
            </a:r>
            <a:endParaRPr lang="es-MX" sz="2000" dirty="0">
              <a:latin typeface="Avenir Medium" panose="02000503020000020003" pitchFamily="2" charset="0"/>
            </a:endParaRPr>
          </a:p>
        </p:txBody>
      </p:sp>
      <p:sp>
        <p:nvSpPr>
          <p:cNvPr id="6" name="CuadroTexto 5">
            <a:extLst>
              <a:ext uri="{FF2B5EF4-FFF2-40B4-BE49-F238E27FC236}">
                <a16:creationId xmlns:a16="http://schemas.microsoft.com/office/drawing/2014/main" id="{06EDFE60-3EC7-F866-4D73-48153EC0C346}"/>
              </a:ext>
            </a:extLst>
          </p:cNvPr>
          <p:cNvSpPr txBox="1"/>
          <p:nvPr/>
        </p:nvSpPr>
        <p:spPr>
          <a:xfrm>
            <a:off x="653143" y="711707"/>
            <a:ext cx="5567361" cy="2585323"/>
          </a:xfrm>
          <a:prstGeom prst="rect">
            <a:avLst/>
          </a:prstGeom>
          <a:noFill/>
        </p:spPr>
        <p:txBody>
          <a:bodyPr wrap="square" rtlCol="0">
            <a:spAutoFit/>
          </a:bodyPr>
          <a:lstStyle/>
          <a:p>
            <a:r>
              <a:rPr lang="es-MX" sz="5400" b="1" spc="300" dirty="0">
                <a:solidFill>
                  <a:schemeClr val="bg1"/>
                </a:solidFill>
                <a:latin typeface="Avenir Black" panose="02000503020000020003" pitchFamily="2" charset="0"/>
              </a:rPr>
              <a:t>BIENVENIDAS TODAS LAS PERSONAS</a:t>
            </a:r>
          </a:p>
        </p:txBody>
      </p:sp>
      <p:sp>
        <p:nvSpPr>
          <p:cNvPr id="7" name="CuadroTexto 6">
            <a:extLst>
              <a:ext uri="{FF2B5EF4-FFF2-40B4-BE49-F238E27FC236}">
                <a16:creationId xmlns:a16="http://schemas.microsoft.com/office/drawing/2014/main" id="{D36ECB4D-D00B-C2AE-B725-F8CFCF9AB6AF}"/>
              </a:ext>
            </a:extLst>
          </p:cNvPr>
          <p:cNvSpPr txBox="1"/>
          <p:nvPr/>
        </p:nvSpPr>
        <p:spPr>
          <a:xfrm>
            <a:off x="6220504" y="2954896"/>
            <a:ext cx="1570879" cy="369332"/>
          </a:xfrm>
          <a:prstGeom prst="rect">
            <a:avLst/>
          </a:prstGeom>
          <a:noFill/>
        </p:spPr>
        <p:txBody>
          <a:bodyPr wrap="none" rtlCol="0">
            <a:spAutoFit/>
          </a:bodyPr>
          <a:lstStyle/>
          <a:p>
            <a:r>
              <a:rPr lang="es-MX" spc="300" dirty="0">
                <a:solidFill>
                  <a:schemeClr val="bg1"/>
                </a:solidFill>
                <a:latin typeface="Avenir Medium" panose="02000503020000020003" pitchFamily="2" charset="0"/>
              </a:rPr>
              <a:t>TALLER  •</a:t>
            </a:r>
          </a:p>
        </p:txBody>
      </p:sp>
      <p:sp>
        <p:nvSpPr>
          <p:cNvPr id="8" name="CuadroTexto 7">
            <a:extLst>
              <a:ext uri="{FF2B5EF4-FFF2-40B4-BE49-F238E27FC236}">
                <a16:creationId xmlns:a16="http://schemas.microsoft.com/office/drawing/2014/main" id="{AAB23F4A-F893-8A85-0DF4-B31EDBBE3EF6}"/>
              </a:ext>
            </a:extLst>
          </p:cNvPr>
          <p:cNvSpPr txBox="1"/>
          <p:nvPr/>
        </p:nvSpPr>
        <p:spPr>
          <a:xfrm>
            <a:off x="6220503" y="3452648"/>
            <a:ext cx="6153393" cy="1323439"/>
          </a:xfrm>
          <a:prstGeom prst="rect">
            <a:avLst/>
          </a:prstGeom>
          <a:noFill/>
        </p:spPr>
        <p:txBody>
          <a:bodyPr wrap="square">
            <a:spAutoFit/>
          </a:bodyPr>
          <a:lstStyle/>
          <a:p>
            <a:r>
              <a:rPr lang="es-MX" sz="4000" b="1" dirty="0">
                <a:solidFill>
                  <a:schemeClr val="bg1"/>
                </a:solidFill>
                <a:latin typeface="Avenir Heavy" panose="02000503020000020003" pitchFamily="2" charset="0"/>
              </a:rPr>
              <a:t>Prevención de Conductas Indebidas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356F61A5-1D09-5A26-3166-ED9A431E7F22}"/>
              </a:ext>
            </a:extLst>
          </p:cNvPr>
          <p:cNvSpPr/>
          <p:nvPr/>
        </p:nvSpPr>
        <p:spPr>
          <a:xfrm>
            <a:off x="1756217"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0B114948-8A69-92CD-1F45-D2677BA246C4}"/>
              </a:ext>
            </a:extLst>
          </p:cNvPr>
          <p:cNvPicPr>
            <a:picLocks noChangeAspect="1"/>
          </p:cNvPicPr>
          <p:nvPr/>
        </p:nvPicPr>
        <p:blipFill>
          <a:blip r:embed="rId2"/>
          <a:stretch>
            <a:fillRect/>
          </a:stretch>
        </p:blipFill>
        <p:spPr>
          <a:xfrm>
            <a:off x="1786824" y="1580478"/>
            <a:ext cx="3001109" cy="3001109"/>
          </a:xfrm>
          <a:prstGeom prst="rect">
            <a:avLst/>
          </a:prstGeom>
        </p:spPr>
      </p:pic>
      <p:sp>
        <p:nvSpPr>
          <p:cNvPr id="11" name="CuadroTexto 10">
            <a:extLst>
              <a:ext uri="{FF2B5EF4-FFF2-40B4-BE49-F238E27FC236}">
                <a16:creationId xmlns:a16="http://schemas.microsoft.com/office/drawing/2014/main" id="{005181D3-863C-646A-EF5B-02368C095A43}"/>
              </a:ext>
            </a:extLst>
          </p:cNvPr>
          <p:cNvSpPr txBox="1"/>
          <p:nvPr/>
        </p:nvSpPr>
        <p:spPr>
          <a:xfrm>
            <a:off x="1756216" y="4831641"/>
            <a:ext cx="3001108" cy="584775"/>
          </a:xfrm>
          <a:prstGeom prst="rect">
            <a:avLst/>
          </a:prstGeom>
          <a:noFill/>
        </p:spPr>
        <p:txBody>
          <a:bodyPr wrap="square" rtlCol="0">
            <a:spAutoFit/>
          </a:bodyPr>
          <a:lstStyle/>
          <a:p>
            <a:pPr algn="ctr"/>
            <a:r>
              <a:rPr lang="es-MX" sz="3200" b="1" dirty="0">
                <a:solidFill>
                  <a:srgbClr val="1D86B1"/>
                </a:solidFill>
                <a:latin typeface="Avenir Heavy" panose="02000503020000020003" pitchFamily="2" charset="0"/>
              </a:rPr>
              <a:t>Conocer</a:t>
            </a:r>
            <a:endParaRPr lang="es-MX" sz="4400" b="1" dirty="0">
              <a:solidFill>
                <a:srgbClr val="1D86B1"/>
              </a:solidFill>
              <a:latin typeface="Avenir Heavy" panose="02000503020000020003" pitchFamily="2" charset="0"/>
            </a:endParaRPr>
          </a:p>
        </p:txBody>
      </p:sp>
      <p:sp>
        <p:nvSpPr>
          <p:cNvPr id="2" name="Google Shape;362;p25">
            <a:extLst>
              <a:ext uri="{FF2B5EF4-FFF2-40B4-BE49-F238E27FC236}">
                <a16:creationId xmlns:a16="http://schemas.microsoft.com/office/drawing/2014/main" id="{04F6D5CA-605D-A8F0-AFF2-494291C95975}"/>
              </a:ext>
            </a:extLst>
          </p:cNvPr>
          <p:cNvSpPr/>
          <p:nvPr/>
        </p:nvSpPr>
        <p:spPr>
          <a:xfrm>
            <a:off x="8150719" y="1050588"/>
            <a:ext cx="2569524" cy="2569524"/>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363;p25">
            <a:extLst>
              <a:ext uri="{FF2B5EF4-FFF2-40B4-BE49-F238E27FC236}">
                <a16:creationId xmlns:a16="http://schemas.microsoft.com/office/drawing/2014/main" id="{7F16CC54-FA6C-6CB5-5A51-60D82D9BEB86}"/>
              </a:ext>
            </a:extLst>
          </p:cNvPr>
          <p:cNvSpPr/>
          <p:nvPr/>
        </p:nvSpPr>
        <p:spPr>
          <a:xfrm>
            <a:off x="5352735" y="1039428"/>
            <a:ext cx="2569524" cy="2569524"/>
          </a:xfrm>
          <a:prstGeom prst="donut">
            <a:avLst>
              <a:gd name="adj" fmla="val 14577"/>
            </a:avLst>
          </a:prstGeom>
          <a:solidFill>
            <a:srgbClr val="ED97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6" name="Google Shape;367;p25">
            <a:extLst>
              <a:ext uri="{FF2B5EF4-FFF2-40B4-BE49-F238E27FC236}">
                <a16:creationId xmlns:a16="http://schemas.microsoft.com/office/drawing/2014/main" id="{F599429A-E899-973D-0530-A4B1B276C65D}"/>
              </a:ext>
            </a:extLst>
          </p:cNvPr>
          <p:cNvPicPr preferRelativeResize="0"/>
          <p:nvPr/>
        </p:nvPicPr>
        <p:blipFill rotWithShape="1">
          <a:blip r:embed="rId3">
            <a:alphaModFix/>
          </a:blip>
          <a:srcRect/>
          <a:stretch/>
        </p:blipFill>
        <p:spPr>
          <a:xfrm>
            <a:off x="5997028" y="1715417"/>
            <a:ext cx="1280938" cy="1280938"/>
          </a:xfrm>
          <a:prstGeom prst="rect">
            <a:avLst/>
          </a:prstGeom>
          <a:noFill/>
          <a:ln>
            <a:noFill/>
          </a:ln>
        </p:spPr>
      </p:pic>
      <p:pic>
        <p:nvPicPr>
          <p:cNvPr id="17" name="Google Shape;368;p25">
            <a:extLst>
              <a:ext uri="{FF2B5EF4-FFF2-40B4-BE49-F238E27FC236}">
                <a16:creationId xmlns:a16="http://schemas.microsoft.com/office/drawing/2014/main" id="{515295DC-4495-BCF5-9B76-11733A32EA76}"/>
              </a:ext>
            </a:extLst>
          </p:cNvPr>
          <p:cNvPicPr preferRelativeResize="0"/>
          <p:nvPr/>
        </p:nvPicPr>
        <p:blipFill rotWithShape="1">
          <a:blip r:embed="rId4">
            <a:alphaModFix/>
          </a:blip>
          <a:srcRect/>
          <a:stretch/>
        </p:blipFill>
        <p:spPr>
          <a:xfrm>
            <a:off x="8715521" y="1580478"/>
            <a:ext cx="1439920" cy="1439920"/>
          </a:xfrm>
          <a:prstGeom prst="rect">
            <a:avLst/>
          </a:prstGeom>
          <a:noFill/>
          <a:ln>
            <a:noFill/>
          </a:ln>
        </p:spPr>
      </p:pic>
      <p:sp>
        <p:nvSpPr>
          <p:cNvPr id="4" name="Google Shape;366;p25">
            <a:extLst>
              <a:ext uri="{FF2B5EF4-FFF2-40B4-BE49-F238E27FC236}">
                <a16:creationId xmlns:a16="http://schemas.microsoft.com/office/drawing/2014/main" id="{9465C348-EDDC-A576-DA20-3CE1DC3BE64F}"/>
              </a:ext>
            </a:extLst>
          </p:cNvPr>
          <p:cNvSpPr/>
          <p:nvPr/>
        </p:nvSpPr>
        <p:spPr>
          <a:xfrm>
            <a:off x="6738160" y="3351645"/>
            <a:ext cx="2569523" cy="2569523"/>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 name="Google Shape;370;p25">
            <a:extLst>
              <a:ext uri="{FF2B5EF4-FFF2-40B4-BE49-F238E27FC236}">
                <a16:creationId xmlns:a16="http://schemas.microsoft.com/office/drawing/2014/main" id="{5D1F59C1-E587-789E-1945-70CF1CF2E05E}"/>
              </a:ext>
            </a:extLst>
          </p:cNvPr>
          <p:cNvPicPr preferRelativeResize="0"/>
          <p:nvPr/>
        </p:nvPicPr>
        <p:blipFill rotWithShape="1">
          <a:blip r:embed="rId5">
            <a:alphaModFix/>
          </a:blip>
          <a:srcRect/>
          <a:stretch/>
        </p:blipFill>
        <p:spPr>
          <a:xfrm>
            <a:off x="7381805" y="3995290"/>
            <a:ext cx="1282232" cy="1282232"/>
          </a:xfrm>
          <a:prstGeom prst="rect">
            <a:avLst/>
          </a:prstGeom>
          <a:noFill/>
          <a:ln>
            <a:noFill/>
          </a:ln>
        </p:spPr>
      </p:pic>
    </p:spTree>
    <p:extLst>
      <p:ext uri="{BB962C8B-B14F-4D97-AF65-F5344CB8AC3E}">
        <p14:creationId xmlns:p14="http://schemas.microsoft.com/office/powerpoint/2010/main" val="373272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par>
                          <p:cTn id="13" fill="hold">
                            <p:stCondLst>
                              <p:cond delay="500"/>
                            </p:stCondLst>
                            <p:childTnLst>
                              <p:par>
                                <p:cTn id="14" presetID="1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par>
                                <p:cTn id="18" presetID="12" presetClass="entr" presetSubtype="8"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ppt_x</p:attrName>
                                        </p:attrNameLst>
                                      </p:cBhvr>
                                      <p:tavLst>
                                        <p:tav tm="0">
                                          <p:val>
                                            <p:strVal val="#ppt_x-#ppt_w*1.125000"/>
                                          </p:val>
                                        </p:tav>
                                        <p:tav tm="100000">
                                          <p:val>
                                            <p:strVal val="#ppt_x"/>
                                          </p:val>
                                        </p:tav>
                                      </p:tavLst>
                                    </p:anim>
                                    <p:animEffect transition="in" filter="wipe(right)">
                                      <p:cBhvr>
                                        <p:cTn id="21" dur="500"/>
                                        <p:tgtEl>
                                          <p:spTgt spid="1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Google Shape;363;p25">
            <a:extLst>
              <a:ext uri="{FF2B5EF4-FFF2-40B4-BE49-F238E27FC236}">
                <a16:creationId xmlns:a16="http://schemas.microsoft.com/office/drawing/2014/main" id="{5B1BE36E-757C-3585-EB7A-85C63ED62298}"/>
              </a:ext>
            </a:extLst>
          </p:cNvPr>
          <p:cNvSpPr/>
          <p:nvPr/>
        </p:nvSpPr>
        <p:spPr>
          <a:xfrm>
            <a:off x="316529" y="313618"/>
            <a:ext cx="1317437" cy="1317437"/>
          </a:xfrm>
          <a:prstGeom prst="donut">
            <a:avLst>
              <a:gd name="adj" fmla="val 14577"/>
            </a:avLst>
          </a:prstGeom>
          <a:solidFill>
            <a:srgbClr val="ED97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367;p25">
            <a:extLst>
              <a:ext uri="{FF2B5EF4-FFF2-40B4-BE49-F238E27FC236}">
                <a16:creationId xmlns:a16="http://schemas.microsoft.com/office/drawing/2014/main" id="{B29B6ECC-2F52-F2CC-BFBF-69AD1B0A7AA4}"/>
              </a:ext>
            </a:extLst>
          </p:cNvPr>
          <p:cNvPicPr preferRelativeResize="0"/>
          <p:nvPr/>
        </p:nvPicPr>
        <p:blipFill rotWithShape="1">
          <a:blip r:embed="rId2">
            <a:alphaModFix/>
          </a:blip>
          <a:srcRect/>
          <a:stretch/>
        </p:blipFill>
        <p:spPr>
          <a:xfrm>
            <a:off x="626680" y="646795"/>
            <a:ext cx="690759" cy="690759"/>
          </a:xfrm>
          <a:prstGeom prst="rect">
            <a:avLst/>
          </a:prstGeom>
          <a:noFill/>
          <a:ln>
            <a:noFill/>
          </a:ln>
        </p:spPr>
      </p:pic>
      <p:pic>
        <p:nvPicPr>
          <p:cNvPr id="10" name="Google Shape;395;p27" descr="Cómo las faldas y los tacones cambiaron la moda masculina a lo largo de la  historia">
            <a:extLst>
              <a:ext uri="{FF2B5EF4-FFF2-40B4-BE49-F238E27FC236}">
                <a16:creationId xmlns:a16="http://schemas.microsoft.com/office/drawing/2014/main" id="{C05C0647-3D7F-1C80-38E3-82A78C97F595}"/>
              </a:ext>
            </a:extLst>
          </p:cNvPr>
          <p:cNvPicPr preferRelativeResize="0"/>
          <p:nvPr/>
        </p:nvPicPr>
        <p:blipFill rotWithShape="1">
          <a:blip r:embed="rId3">
            <a:alphaModFix/>
          </a:blip>
          <a:srcRect t="20911" b="11625"/>
          <a:stretch/>
        </p:blipFill>
        <p:spPr>
          <a:xfrm>
            <a:off x="5909186" y="0"/>
            <a:ext cx="6282814" cy="6858000"/>
          </a:xfrm>
          <a:prstGeom prst="rect">
            <a:avLst/>
          </a:prstGeom>
          <a:noFill/>
          <a:ln>
            <a:noFill/>
          </a:ln>
        </p:spPr>
      </p:pic>
      <p:sp>
        <p:nvSpPr>
          <p:cNvPr id="11" name="CuadroTexto 10">
            <a:extLst>
              <a:ext uri="{FF2B5EF4-FFF2-40B4-BE49-F238E27FC236}">
                <a16:creationId xmlns:a16="http://schemas.microsoft.com/office/drawing/2014/main" id="{B6D31DCC-3EDE-8F6D-A4B2-41F571DFD1DF}"/>
              </a:ext>
            </a:extLst>
          </p:cNvPr>
          <p:cNvSpPr txBox="1"/>
          <p:nvPr/>
        </p:nvSpPr>
        <p:spPr>
          <a:xfrm>
            <a:off x="776862" y="2339383"/>
            <a:ext cx="5989429" cy="923330"/>
          </a:xfrm>
          <a:prstGeom prst="rect">
            <a:avLst/>
          </a:prstGeom>
          <a:noFill/>
        </p:spPr>
        <p:txBody>
          <a:bodyPr wrap="square" rtlCol="0">
            <a:spAutoFit/>
          </a:bodyPr>
          <a:lstStyle/>
          <a:p>
            <a:r>
              <a:rPr lang="es-MX" sz="5400" b="1" dirty="0">
                <a:solidFill>
                  <a:srgbClr val="ED973D"/>
                </a:solidFill>
                <a:latin typeface="Avenir Black" panose="02000503020000020003" pitchFamily="2" charset="0"/>
              </a:rPr>
              <a:t>Género</a:t>
            </a:r>
            <a:endParaRPr lang="es-MX" sz="7200" b="1" dirty="0">
              <a:solidFill>
                <a:srgbClr val="ED973D"/>
              </a:solidFill>
              <a:latin typeface="Avenir Black" panose="02000503020000020003" pitchFamily="2" charset="0"/>
            </a:endParaRPr>
          </a:p>
        </p:txBody>
      </p:sp>
      <p:sp>
        <p:nvSpPr>
          <p:cNvPr id="12" name="CuadroTexto 11">
            <a:extLst>
              <a:ext uri="{FF2B5EF4-FFF2-40B4-BE49-F238E27FC236}">
                <a16:creationId xmlns:a16="http://schemas.microsoft.com/office/drawing/2014/main" id="{8DB6603D-BC6F-BCBA-0BD8-B9876D06ECAF}"/>
              </a:ext>
            </a:extLst>
          </p:cNvPr>
          <p:cNvSpPr txBox="1"/>
          <p:nvPr/>
        </p:nvSpPr>
        <p:spPr>
          <a:xfrm>
            <a:off x="776862" y="3595287"/>
            <a:ext cx="4692793" cy="1754326"/>
          </a:xfrm>
          <a:prstGeom prst="rect">
            <a:avLst/>
          </a:prstGeom>
          <a:noFill/>
        </p:spPr>
        <p:txBody>
          <a:bodyPr wrap="square" rtlCol="0">
            <a:spAutoFit/>
          </a:bodyPr>
          <a:lstStyle/>
          <a:p>
            <a:r>
              <a:rPr lang="es-MX" sz="5400" b="1" dirty="0">
                <a:latin typeface="Avenir Heavy" panose="02000503020000020003" pitchFamily="2" charset="0"/>
              </a:rPr>
              <a:t>Construcción social</a:t>
            </a:r>
            <a:endParaRPr lang="es-MX" sz="7200" b="1" dirty="0">
              <a:latin typeface="Avenir Heavy" panose="02000503020000020003" pitchFamily="2" charset="0"/>
            </a:endParaRPr>
          </a:p>
        </p:txBody>
      </p:sp>
    </p:spTree>
    <p:extLst>
      <p:ext uri="{BB962C8B-B14F-4D97-AF65-F5344CB8AC3E}">
        <p14:creationId xmlns:p14="http://schemas.microsoft.com/office/powerpoint/2010/main" val="169191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Google Shape;363;p25">
            <a:extLst>
              <a:ext uri="{FF2B5EF4-FFF2-40B4-BE49-F238E27FC236}">
                <a16:creationId xmlns:a16="http://schemas.microsoft.com/office/drawing/2014/main" id="{5B1BE36E-757C-3585-EB7A-85C63ED62298}"/>
              </a:ext>
            </a:extLst>
          </p:cNvPr>
          <p:cNvSpPr/>
          <p:nvPr/>
        </p:nvSpPr>
        <p:spPr>
          <a:xfrm>
            <a:off x="316529" y="313618"/>
            <a:ext cx="1317437" cy="1317437"/>
          </a:xfrm>
          <a:prstGeom prst="donut">
            <a:avLst>
              <a:gd name="adj" fmla="val 14577"/>
            </a:avLst>
          </a:prstGeom>
          <a:solidFill>
            <a:srgbClr val="ED97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367;p25">
            <a:extLst>
              <a:ext uri="{FF2B5EF4-FFF2-40B4-BE49-F238E27FC236}">
                <a16:creationId xmlns:a16="http://schemas.microsoft.com/office/drawing/2014/main" id="{B29B6ECC-2F52-F2CC-BFBF-69AD1B0A7AA4}"/>
              </a:ext>
            </a:extLst>
          </p:cNvPr>
          <p:cNvPicPr preferRelativeResize="0"/>
          <p:nvPr/>
        </p:nvPicPr>
        <p:blipFill rotWithShape="1">
          <a:blip r:embed="rId2">
            <a:alphaModFix/>
          </a:blip>
          <a:srcRect/>
          <a:stretch/>
        </p:blipFill>
        <p:spPr>
          <a:xfrm>
            <a:off x="626680" y="646795"/>
            <a:ext cx="690759" cy="690759"/>
          </a:xfrm>
          <a:prstGeom prst="rect">
            <a:avLst/>
          </a:prstGeom>
          <a:noFill/>
          <a:ln>
            <a:noFill/>
          </a:ln>
        </p:spPr>
      </p:pic>
      <p:sp>
        <p:nvSpPr>
          <p:cNvPr id="11" name="CuadroTexto 10">
            <a:extLst>
              <a:ext uri="{FF2B5EF4-FFF2-40B4-BE49-F238E27FC236}">
                <a16:creationId xmlns:a16="http://schemas.microsoft.com/office/drawing/2014/main" id="{B6D31DCC-3EDE-8F6D-A4B2-41F571DFD1DF}"/>
              </a:ext>
            </a:extLst>
          </p:cNvPr>
          <p:cNvSpPr txBox="1"/>
          <p:nvPr/>
        </p:nvSpPr>
        <p:spPr>
          <a:xfrm>
            <a:off x="776862" y="2339383"/>
            <a:ext cx="5989429" cy="923330"/>
          </a:xfrm>
          <a:prstGeom prst="rect">
            <a:avLst/>
          </a:prstGeom>
          <a:noFill/>
        </p:spPr>
        <p:txBody>
          <a:bodyPr wrap="square" rtlCol="0">
            <a:spAutoFit/>
          </a:bodyPr>
          <a:lstStyle/>
          <a:p>
            <a:r>
              <a:rPr lang="es-MX" sz="5400" b="1" dirty="0">
                <a:solidFill>
                  <a:srgbClr val="ED973D"/>
                </a:solidFill>
                <a:latin typeface="Avenir Black" panose="02000503020000020003" pitchFamily="2" charset="0"/>
              </a:rPr>
              <a:t>Sexo</a:t>
            </a:r>
            <a:endParaRPr lang="es-MX" sz="7200" b="1" dirty="0">
              <a:solidFill>
                <a:srgbClr val="ED973D"/>
              </a:solidFill>
              <a:latin typeface="Avenir Black" panose="02000503020000020003" pitchFamily="2" charset="0"/>
            </a:endParaRPr>
          </a:p>
        </p:txBody>
      </p:sp>
      <p:sp>
        <p:nvSpPr>
          <p:cNvPr id="12" name="CuadroTexto 11">
            <a:extLst>
              <a:ext uri="{FF2B5EF4-FFF2-40B4-BE49-F238E27FC236}">
                <a16:creationId xmlns:a16="http://schemas.microsoft.com/office/drawing/2014/main" id="{8DB6603D-BC6F-BCBA-0BD8-B9876D06ECAF}"/>
              </a:ext>
            </a:extLst>
          </p:cNvPr>
          <p:cNvSpPr txBox="1"/>
          <p:nvPr/>
        </p:nvSpPr>
        <p:spPr>
          <a:xfrm>
            <a:off x="776862" y="3595287"/>
            <a:ext cx="4692793" cy="1754326"/>
          </a:xfrm>
          <a:prstGeom prst="rect">
            <a:avLst/>
          </a:prstGeom>
          <a:noFill/>
        </p:spPr>
        <p:txBody>
          <a:bodyPr wrap="square" rtlCol="0">
            <a:spAutoFit/>
          </a:bodyPr>
          <a:lstStyle/>
          <a:p>
            <a:r>
              <a:rPr lang="es-MX" sz="5400" b="1" dirty="0">
                <a:latin typeface="Avenir Heavy" panose="02000503020000020003" pitchFamily="2" charset="0"/>
              </a:rPr>
              <a:t>Asignado al nacer</a:t>
            </a:r>
            <a:endParaRPr lang="es-MX" sz="7200" b="1" dirty="0">
              <a:latin typeface="Avenir Heavy" panose="02000503020000020003" pitchFamily="2" charset="0"/>
            </a:endParaRPr>
          </a:p>
        </p:txBody>
      </p:sp>
      <p:sp>
        <p:nvSpPr>
          <p:cNvPr id="2" name="Google Shape;362;p25">
            <a:extLst>
              <a:ext uri="{FF2B5EF4-FFF2-40B4-BE49-F238E27FC236}">
                <a16:creationId xmlns:a16="http://schemas.microsoft.com/office/drawing/2014/main" id="{BFF336EF-E4CE-232F-081F-4032FA766A16}"/>
              </a:ext>
            </a:extLst>
          </p:cNvPr>
          <p:cNvSpPr/>
          <p:nvPr/>
        </p:nvSpPr>
        <p:spPr>
          <a:xfrm>
            <a:off x="-1730926"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DAFFB956-4D06-350D-DE83-3FA300F5707D}"/>
              </a:ext>
            </a:extLst>
          </p:cNvPr>
          <p:cNvPicPr preferRelativeResize="0"/>
          <p:nvPr/>
        </p:nvPicPr>
        <p:blipFill rotWithShape="1">
          <a:blip r:embed="rId3">
            <a:alphaModFix/>
          </a:blip>
          <a:srcRect/>
          <a:stretch/>
        </p:blipFill>
        <p:spPr>
          <a:xfrm>
            <a:off x="-1428560" y="614285"/>
            <a:ext cx="712703" cy="712703"/>
          </a:xfrm>
          <a:prstGeom prst="rect">
            <a:avLst/>
          </a:prstGeom>
          <a:noFill/>
          <a:ln>
            <a:noFill/>
          </a:ln>
        </p:spPr>
      </p:pic>
      <p:pic>
        <p:nvPicPr>
          <p:cNvPr id="9" name="Imagen 8">
            <a:extLst>
              <a:ext uri="{FF2B5EF4-FFF2-40B4-BE49-F238E27FC236}">
                <a16:creationId xmlns:a16="http://schemas.microsoft.com/office/drawing/2014/main" id="{C22F4A9C-1B02-DBBD-23C1-6879343D7B69}"/>
              </a:ext>
            </a:extLst>
          </p:cNvPr>
          <p:cNvPicPr>
            <a:picLocks noChangeAspect="1"/>
          </p:cNvPicPr>
          <p:nvPr/>
        </p:nvPicPr>
        <p:blipFill>
          <a:blip r:embed="rId4"/>
          <a:stretch>
            <a:fillRect/>
          </a:stretch>
        </p:blipFill>
        <p:spPr>
          <a:xfrm>
            <a:off x="-413491" y="-73617"/>
            <a:ext cx="12605491" cy="7090589"/>
          </a:xfrm>
          <a:prstGeom prst="rect">
            <a:avLst/>
          </a:prstGeom>
        </p:spPr>
      </p:pic>
    </p:spTree>
    <p:extLst>
      <p:ext uri="{BB962C8B-B14F-4D97-AF65-F5344CB8AC3E}">
        <p14:creationId xmlns:p14="http://schemas.microsoft.com/office/powerpoint/2010/main" val="3970160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Google Shape;362;p25">
            <a:extLst>
              <a:ext uri="{FF2B5EF4-FFF2-40B4-BE49-F238E27FC236}">
                <a16:creationId xmlns:a16="http://schemas.microsoft.com/office/drawing/2014/main" id="{0743895C-BEE3-9340-02B2-159971D25D5C}"/>
              </a:ext>
            </a:extLst>
          </p:cNvPr>
          <p:cNvSpPr/>
          <p:nvPr/>
        </p:nvSpPr>
        <p:spPr>
          <a:xfrm>
            <a:off x="316529"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CC355556-0CF6-B666-337D-B7E3D329688B}"/>
              </a:ext>
            </a:extLst>
          </p:cNvPr>
          <p:cNvPicPr preferRelativeResize="0"/>
          <p:nvPr/>
        </p:nvPicPr>
        <p:blipFill rotWithShape="1">
          <a:blip r:embed="rId2">
            <a:alphaModFix/>
          </a:blip>
          <a:srcRect/>
          <a:stretch/>
        </p:blipFill>
        <p:spPr>
          <a:xfrm>
            <a:off x="618895" y="614285"/>
            <a:ext cx="712703" cy="712703"/>
          </a:xfrm>
          <a:prstGeom prst="rect">
            <a:avLst/>
          </a:prstGeom>
          <a:noFill/>
          <a:ln>
            <a:noFill/>
          </a:ln>
        </p:spPr>
      </p:pic>
      <p:sp>
        <p:nvSpPr>
          <p:cNvPr id="11" name="CuadroTexto 10">
            <a:extLst>
              <a:ext uri="{FF2B5EF4-FFF2-40B4-BE49-F238E27FC236}">
                <a16:creationId xmlns:a16="http://schemas.microsoft.com/office/drawing/2014/main" id="{B6D31DCC-3EDE-8F6D-A4B2-41F571DFD1DF}"/>
              </a:ext>
            </a:extLst>
          </p:cNvPr>
          <p:cNvSpPr txBox="1"/>
          <p:nvPr/>
        </p:nvSpPr>
        <p:spPr>
          <a:xfrm>
            <a:off x="2128330" y="1859340"/>
            <a:ext cx="7935338" cy="923330"/>
          </a:xfrm>
          <a:prstGeom prst="rect">
            <a:avLst/>
          </a:prstGeom>
          <a:noFill/>
        </p:spPr>
        <p:txBody>
          <a:bodyPr wrap="square" rtlCol="0">
            <a:spAutoFit/>
          </a:bodyPr>
          <a:lstStyle/>
          <a:p>
            <a:pPr algn="ctr"/>
            <a:r>
              <a:rPr lang="es-MX" sz="5400" b="1" dirty="0">
                <a:solidFill>
                  <a:srgbClr val="A04EE1"/>
                </a:solidFill>
                <a:latin typeface="Avenir Black" panose="02000503020000020003" pitchFamily="2" charset="0"/>
              </a:rPr>
              <a:t>Roles y estereotipos</a:t>
            </a:r>
            <a:endParaRPr lang="es-MX" sz="7200" b="1" dirty="0">
              <a:solidFill>
                <a:srgbClr val="A04EE1"/>
              </a:solidFill>
              <a:latin typeface="Avenir Black" panose="02000503020000020003" pitchFamily="2" charset="0"/>
            </a:endParaRPr>
          </a:p>
        </p:txBody>
      </p:sp>
      <p:sp>
        <p:nvSpPr>
          <p:cNvPr id="12" name="CuadroTexto 11">
            <a:extLst>
              <a:ext uri="{FF2B5EF4-FFF2-40B4-BE49-F238E27FC236}">
                <a16:creationId xmlns:a16="http://schemas.microsoft.com/office/drawing/2014/main" id="{8DB6603D-BC6F-BCBA-0BD8-B9876D06ECAF}"/>
              </a:ext>
            </a:extLst>
          </p:cNvPr>
          <p:cNvSpPr txBox="1"/>
          <p:nvPr/>
        </p:nvSpPr>
        <p:spPr>
          <a:xfrm>
            <a:off x="1588040" y="3012653"/>
            <a:ext cx="9015919" cy="2308324"/>
          </a:xfrm>
          <a:prstGeom prst="rect">
            <a:avLst/>
          </a:prstGeom>
          <a:noFill/>
        </p:spPr>
        <p:txBody>
          <a:bodyPr wrap="square" rtlCol="0">
            <a:spAutoFit/>
          </a:bodyPr>
          <a:lstStyle/>
          <a:p>
            <a:pPr algn="ctr"/>
            <a:r>
              <a:rPr lang="es-MX" sz="4800" dirty="0">
                <a:latin typeface="Avenir Heavy" panose="02000503020000020003" pitchFamily="2" charset="0"/>
              </a:rPr>
              <a:t>Creencias o ideas que limitan a las personas y justifican la desigualdad</a:t>
            </a:r>
            <a:endParaRPr lang="es-MX" sz="6600" dirty="0">
              <a:latin typeface="Avenir Heavy" panose="02000503020000020003" pitchFamily="2" charset="0"/>
            </a:endParaRPr>
          </a:p>
        </p:txBody>
      </p:sp>
    </p:spTree>
    <p:extLst>
      <p:ext uri="{BB962C8B-B14F-4D97-AF65-F5344CB8AC3E}">
        <p14:creationId xmlns:p14="http://schemas.microsoft.com/office/powerpoint/2010/main" val="1380045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Google Shape;362;p25">
            <a:extLst>
              <a:ext uri="{FF2B5EF4-FFF2-40B4-BE49-F238E27FC236}">
                <a16:creationId xmlns:a16="http://schemas.microsoft.com/office/drawing/2014/main" id="{0743895C-BEE3-9340-02B2-159971D25D5C}"/>
              </a:ext>
            </a:extLst>
          </p:cNvPr>
          <p:cNvSpPr/>
          <p:nvPr/>
        </p:nvSpPr>
        <p:spPr>
          <a:xfrm>
            <a:off x="316529"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CC355556-0CF6-B666-337D-B7E3D329688B}"/>
              </a:ext>
            </a:extLst>
          </p:cNvPr>
          <p:cNvPicPr preferRelativeResize="0"/>
          <p:nvPr/>
        </p:nvPicPr>
        <p:blipFill rotWithShape="1">
          <a:blip r:embed="rId2">
            <a:alphaModFix/>
          </a:blip>
          <a:srcRect/>
          <a:stretch/>
        </p:blipFill>
        <p:spPr>
          <a:xfrm>
            <a:off x="618895" y="614285"/>
            <a:ext cx="712703" cy="712703"/>
          </a:xfrm>
          <a:prstGeom prst="rect">
            <a:avLst/>
          </a:prstGeom>
          <a:noFill/>
          <a:ln>
            <a:noFill/>
          </a:ln>
        </p:spPr>
      </p:pic>
      <p:sp>
        <p:nvSpPr>
          <p:cNvPr id="11" name="Google Shape;538;p35">
            <a:extLst>
              <a:ext uri="{FF2B5EF4-FFF2-40B4-BE49-F238E27FC236}">
                <a16:creationId xmlns:a16="http://schemas.microsoft.com/office/drawing/2014/main" id="{E67C33EE-C2CA-EA41-8934-378458EF42AF}"/>
              </a:ext>
            </a:extLst>
          </p:cNvPr>
          <p:cNvSpPr/>
          <p:nvPr/>
        </p:nvSpPr>
        <p:spPr>
          <a:xfrm>
            <a:off x="2779567" y="2567226"/>
            <a:ext cx="3107005"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500"/>
              <a:buFont typeface="Avenir"/>
              <a:buNone/>
            </a:pPr>
            <a:r>
              <a:rPr lang="es-MX" sz="2500" b="1" u="none" strike="noStrike" cap="none" dirty="0">
                <a:latin typeface="Avenir"/>
                <a:ea typeface="Avenir"/>
                <a:cs typeface="Avenir"/>
                <a:sym typeface="Avenir"/>
              </a:rPr>
              <a:t>Como las mujeres </a:t>
            </a:r>
            <a:r>
              <a:rPr lang="es-MX" sz="2500" b="1" dirty="0">
                <a:latin typeface="Avenir"/>
                <a:ea typeface="Avenir"/>
                <a:cs typeface="Avenir"/>
                <a:sym typeface="Avenir"/>
              </a:rPr>
              <a:t>son sensibles</a:t>
            </a:r>
            <a:endParaRPr sz="2500" b="1" u="none" strike="noStrike" cap="none" dirty="0">
              <a:latin typeface="Avenir"/>
              <a:ea typeface="Avenir"/>
              <a:cs typeface="Avenir"/>
              <a:sym typeface="Avenir"/>
            </a:endParaRPr>
          </a:p>
        </p:txBody>
      </p:sp>
      <p:sp>
        <p:nvSpPr>
          <p:cNvPr id="12" name="Google Shape;539;p35">
            <a:extLst>
              <a:ext uri="{FF2B5EF4-FFF2-40B4-BE49-F238E27FC236}">
                <a16:creationId xmlns:a16="http://schemas.microsoft.com/office/drawing/2014/main" id="{D3DD0B28-830B-D19A-477D-ED9649472F48}"/>
              </a:ext>
            </a:extLst>
          </p:cNvPr>
          <p:cNvSpPr/>
          <p:nvPr/>
        </p:nvSpPr>
        <p:spPr>
          <a:xfrm>
            <a:off x="7018592" y="2491301"/>
            <a:ext cx="2777461" cy="861774"/>
          </a:xfrm>
          <a:prstGeom prst="rect">
            <a:avLst/>
          </a:prstGeom>
          <a:noFill/>
          <a:ln>
            <a:noFill/>
          </a:ln>
        </p:spPr>
        <p:txBody>
          <a:bodyPr spcFirstLastPara="1" wrap="square" lIns="91425" tIns="45700" rIns="91425" bIns="45700" anchor="t" anchorCtr="0">
            <a:spAutoFit/>
          </a:bodyPr>
          <a:lstStyle/>
          <a:p>
            <a:pPr marL="144000" marR="0" lvl="0" indent="0" algn="ctr" rtl="0">
              <a:lnSpc>
                <a:spcPct val="100000"/>
              </a:lnSpc>
              <a:spcBef>
                <a:spcPts val="0"/>
              </a:spcBef>
              <a:spcAft>
                <a:spcPts val="0"/>
              </a:spcAft>
              <a:buClr>
                <a:srgbClr val="FFFFFF"/>
              </a:buClr>
              <a:buSzPts val="2500"/>
              <a:buFont typeface="Avenir"/>
              <a:buNone/>
            </a:pPr>
            <a:r>
              <a:rPr lang="es-MX" sz="2500" b="1" u="none" strike="noStrike" cap="none">
                <a:latin typeface="Avenir"/>
                <a:ea typeface="Avenir"/>
                <a:cs typeface="Avenir"/>
                <a:sym typeface="Avenir"/>
              </a:rPr>
              <a:t>Trabajan en temas sociales</a:t>
            </a:r>
            <a:endParaRPr/>
          </a:p>
        </p:txBody>
      </p:sp>
      <p:sp>
        <p:nvSpPr>
          <p:cNvPr id="13" name="Google Shape;540;p35">
            <a:extLst>
              <a:ext uri="{FF2B5EF4-FFF2-40B4-BE49-F238E27FC236}">
                <a16:creationId xmlns:a16="http://schemas.microsoft.com/office/drawing/2014/main" id="{C50F8E7C-333B-A586-BDCD-66FA6B9B06DA}"/>
              </a:ext>
            </a:extLst>
          </p:cNvPr>
          <p:cNvSpPr/>
          <p:nvPr/>
        </p:nvSpPr>
        <p:spPr>
          <a:xfrm>
            <a:off x="2773567" y="4480500"/>
            <a:ext cx="3113005"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500"/>
              <a:buFont typeface="Avenir"/>
              <a:buNone/>
            </a:pPr>
            <a:r>
              <a:rPr lang="es-MX" sz="2500" b="1" u="none" strike="noStrike" cap="none">
                <a:latin typeface="Avenir"/>
                <a:ea typeface="Avenir"/>
                <a:cs typeface="Avenir"/>
                <a:sym typeface="Avenir"/>
              </a:rPr>
              <a:t>Como los hombres son más estratégicos</a:t>
            </a:r>
            <a:endParaRPr/>
          </a:p>
        </p:txBody>
      </p:sp>
      <p:sp>
        <p:nvSpPr>
          <p:cNvPr id="14" name="Google Shape;541;p35">
            <a:extLst>
              <a:ext uri="{FF2B5EF4-FFF2-40B4-BE49-F238E27FC236}">
                <a16:creationId xmlns:a16="http://schemas.microsoft.com/office/drawing/2014/main" id="{CE795469-A6AD-B8A0-1C2F-3875130A5317}"/>
              </a:ext>
            </a:extLst>
          </p:cNvPr>
          <p:cNvSpPr/>
          <p:nvPr/>
        </p:nvSpPr>
        <p:spPr>
          <a:xfrm>
            <a:off x="6665690" y="4468837"/>
            <a:ext cx="3314477" cy="1246495"/>
          </a:xfrm>
          <a:prstGeom prst="rect">
            <a:avLst/>
          </a:prstGeom>
          <a:noFill/>
          <a:ln>
            <a:noFill/>
          </a:ln>
        </p:spPr>
        <p:txBody>
          <a:bodyPr spcFirstLastPara="1" wrap="square" lIns="91425" tIns="45700" rIns="91425" bIns="45700" anchor="t" anchorCtr="0">
            <a:spAutoFit/>
          </a:bodyPr>
          <a:lstStyle/>
          <a:p>
            <a:pPr marL="144000" marR="0" lvl="0" indent="0" algn="ctr" rtl="0">
              <a:lnSpc>
                <a:spcPct val="100000"/>
              </a:lnSpc>
              <a:spcBef>
                <a:spcPts val="0"/>
              </a:spcBef>
              <a:spcAft>
                <a:spcPts val="0"/>
              </a:spcAft>
              <a:buClr>
                <a:srgbClr val="FFFFFF"/>
              </a:buClr>
              <a:buSzPts val="2500"/>
              <a:buFont typeface="Avenir"/>
              <a:buNone/>
            </a:pPr>
            <a:r>
              <a:rPr lang="es-MX" sz="2500" b="1" u="none" strike="noStrike" cap="none">
                <a:latin typeface="Avenir"/>
                <a:ea typeface="Avenir"/>
                <a:cs typeface="Avenir"/>
                <a:sym typeface="Avenir"/>
              </a:rPr>
              <a:t>Son quienes administran el dinero </a:t>
            </a:r>
            <a:endParaRPr sz="2500" b="1" u="none" strike="noStrike" cap="none">
              <a:latin typeface="Avenir"/>
              <a:ea typeface="Avenir"/>
              <a:cs typeface="Avenir"/>
              <a:sym typeface="Avenir"/>
            </a:endParaRPr>
          </a:p>
        </p:txBody>
      </p:sp>
      <p:grpSp>
        <p:nvGrpSpPr>
          <p:cNvPr id="15" name="Google Shape;542;p35">
            <a:extLst>
              <a:ext uri="{FF2B5EF4-FFF2-40B4-BE49-F238E27FC236}">
                <a16:creationId xmlns:a16="http://schemas.microsoft.com/office/drawing/2014/main" id="{C3990B6E-6F63-71E5-13E3-F78798C59FC8}"/>
              </a:ext>
            </a:extLst>
          </p:cNvPr>
          <p:cNvGrpSpPr/>
          <p:nvPr/>
        </p:nvGrpSpPr>
        <p:grpSpPr>
          <a:xfrm>
            <a:off x="2649756" y="1470545"/>
            <a:ext cx="3341342" cy="575832"/>
            <a:chOff x="5650978" y="604207"/>
            <a:chExt cx="3570514" cy="615327"/>
          </a:xfrm>
        </p:grpSpPr>
        <p:sp>
          <p:nvSpPr>
            <p:cNvPr id="16" name="Google Shape;543;p35">
              <a:extLst>
                <a:ext uri="{FF2B5EF4-FFF2-40B4-BE49-F238E27FC236}">
                  <a16:creationId xmlns:a16="http://schemas.microsoft.com/office/drawing/2014/main" id="{5B38DC61-9D67-C1BB-4370-EF4BCC067B77}"/>
                </a:ext>
              </a:extLst>
            </p:cNvPr>
            <p:cNvSpPr/>
            <p:nvPr/>
          </p:nvSpPr>
          <p:spPr>
            <a:xfrm>
              <a:off x="5650978" y="604207"/>
              <a:ext cx="3570514" cy="61532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u="none" strike="noStrike" cap="none">
                <a:solidFill>
                  <a:srgbClr val="A04EE1"/>
                </a:solidFill>
                <a:latin typeface="Avenir"/>
                <a:ea typeface="Avenir"/>
                <a:cs typeface="Avenir"/>
                <a:sym typeface="Avenir"/>
              </a:endParaRPr>
            </a:p>
          </p:txBody>
        </p:sp>
        <p:sp>
          <p:nvSpPr>
            <p:cNvPr id="17" name="Google Shape;544;p35">
              <a:extLst>
                <a:ext uri="{FF2B5EF4-FFF2-40B4-BE49-F238E27FC236}">
                  <a16:creationId xmlns:a16="http://schemas.microsoft.com/office/drawing/2014/main" id="{2F533661-D936-3FB8-3D6A-2B6C1F49746C}"/>
                </a:ext>
              </a:extLst>
            </p:cNvPr>
            <p:cNvSpPr txBox="1"/>
            <p:nvPr/>
          </p:nvSpPr>
          <p:spPr>
            <a:xfrm>
              <a:off x="5650978" y="718629"/>
              <a:ext cx="3570514" cy="427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04EE1"/>
                </a:buClr>
                <a:buSzPts val="2000"/>
                <a:buFont typeface="Avenir"/>
                <a:buNone/>
              </a:pPr>
              <a:r>
                <a:rPr lang="es-MX" sz="2000" b="1" u="none" strike="noStrike" cap="none">
                  <a:solidFill>
                    <a:srgbClr val="A04EE1"/>
                  </a:solidFill>
                  <a:latin typeface="Avenir"/>
                  <a:ea typeface="Avenir"/>
                  <a:cs typeface="Avenir"/>
                  <a:sym typeface="Avenir"/>
                </a:rPr>
                <a:t>E S T E R E O T I P O S</a:t>
              </a:r>
              <a:endParaRPr/>
            </a:p>
          </p:txBody>
        </p:sp>
      </p:grpSp>
      <p:grpSp>
        <p:nvGrpSpPr>
          <p:cNvPr id="18" name="Google Shape;545;p35">
            <a:extLst>
              <a:ext uri="{FF2B5EF4-FFF2-40B4-BE49-F238E27FC236}">
                <a16:creationId xmlns:a16="http://schemas.microsoft.com/office/drawing/2014/main" id="{9972CC2C-A52D-9CB3-119F-03E5A370D0F9}"/>
              </a:ext>
            </a:extLst>
          </p:cNvPr>
          <p:cNvGrpSpPr/>
          <p:nvPr/>
        </p:nvGrpSpPr>
        <p:grpSpPr>
          <a:xfrm>
            <a:off x="6963897" y="1484882"/>
            <a:ext cx="2886852" cy="575832"/>
            <a:chOff x="6290195" y="604207"/>
            <a:chExt cx="3084852" cy="615327"/>
          </a:xfrm>
        </p:grpSpPr>
        <p:sp>
          <p:nvSpPr>
            <p:cNvPr id="19" name="Google Shape;546;p35">
              <a:extLst>
                <a:ext uri="{FF2B5EF4-FFF2-40B4-BE49-F238E27FC236}">
                  <a16:creationId xmlns:a16="http://schemas.microsoft.com/office/drawing/2014/main" id="{C23517EF-D968-A6E5-3389-B67EBC733CDD}"/>
                </a:ext>
              </a:extLst>
            </p:cNvPr>
            <p:cNvSpPr/>
            <p:nvPr/>
          </p:nvSpPr>
          <p:spPr>
            <a:xfrm>
              <a:off x="6443750" y="604207"/>
              <a:ext cx="2777742" cy="61532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u="none" strike="noStrike" cap="none">
                <a:solidFill>
                  <a:srgbClr val="A04EE1"/>
                </a:solidFill>
                <a:latin typeface="Avenir"/>
                <a:ea typeface="Avenir"/>
                <a:cs typeface="Avenir"/>
                <a:sym typeface="Avenir"/>
              </a:endParaRPr>
            </a:p>
          </p:txBody>
        </p:sp>
        <p:sp>
          <p:nvSpPr>
            <p:cNvPr id="20" name="Google Shape;547;p35">
              <a:extLst>
                <a:ext uri="{FF2B5EF4-FFF2-40B4-BE49-F238E27FC236}">
                  <a16:creationId xmlns:a16="http://schemas.microsoft.com/office/drawing/2014/main" id="{6BC5A373-D125-6ACB-4D1C-890E122BF20C}"/>
                </a:ext>
              </a:extLst>
            </p:cNvPr>
            <p:cNvSpPr txBox="1"/>
            <p:nvPr/>
          </p:nvSpPr>
          <p:spPr>
            <a:xfrm>
              <a:off x="6290195" y="693022"/>
              <a:ext cx="3084852" cy="427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04EE1"/>
                </a:buClr>
                <a:buSzPts val="2000"/>
                <a:buFont typeface="Avenir"/>
                <a:buNone/>
              </a:pPr>
              <a:r>
                <a:rPr lang="es-MX" sz="2000" b="1" u="none" strike="noStrike" cap="none">
                  <a:solidFill>
                    <a:srgbClr val="A04EE1"/>
                  </a:solidFill>
                  <a:latin typeface="Avenir"/>
                  <a:ea typeface="Avenir"/>
                  <a:cs typeface="Avenir"/>
                  <a:sym typeface="Avenir"/>
                </a:rPr>
                <a:t>R O L E S</a:t>
              </a:r>
              <a:endParaRPr/>
            </a:p>
          </p:txBody>
        </p:sp>
      </p:grpSp>
      <p:grpSp>
        <p:nvGrpSpPr>
          <p:cNvPr id="21" name="Grupo 20">
            <a:extLst>
              <a:ext uri="{FF2B5EF4-FFF2-40B4-BE49-F238E27FC236}">
                <a16:creationId xmlns:a16="http://schemas.microsoft.com/office/drawing/2014/main" id="{E8725BE1-23E4-5A54-C25F-C790CBAB3D71}"/>
              </a:ext>
            </a:extLst>
          </p:cNvPr>
          <p:cNvGrpSpPr/>
          <p:nvPr/>
        </p:nvGrpSpPr>
        <p:grpSpPr>
          <a:xfrm>
            <a:off x="6117466" y="2795471"/>
            <a:ext cx="1023120" cy="423000"/>
            <a:chOff x="7549462" y="3936533"/>
            <a:chExt cx="1023120" cy="423000"/>
          </a:xfrm>
        </p:grpSpPr>
        <mc:AlternateContent xmlns:mc="http://schemas.openxmlformats.org/markup-compatibility/2006" xmlns:p14="http://schemas.microsoft.com/office/powerpoint/2010/main">
          <mc:Choice Requires="p14">
            <p:contentPart p14:bwMode="auto" r:id="rId3">
              <p14:nvContentPartPr>
                <p14:cNvPr id="22" name="Entrada de lápiz 21">
                  <a:extLst>
                    <a:ext uri="{FF2B5EF4-FFF2-40B4-BE49-F238E27FC236}">
                      <a16:creationId xmlns:a16="http://schemas.microsoft.com/office/drawing/2014/main" id="{AC20AD28-565C-D119-8F94-2499E9F18624}"/>
                    </a:ext>
                  </a:extLst>
                </p14:cNvPr>
                <p14:cNvContentPartPr/>
                <p14:nvPr/>
              </p14:nvContentPartPr>
              <p14:xfrm>
                <a:off x="7549462" y="4119053"/>
                <a:ext cx="810000" cy="68760"/>
              </p14:xfrm>
            </p:contentPart>
          </mc:Choice>
          <mc:Fallback xmlns="">
            <p:pic>
              <p:nvPicPr>
                <p:cNvPr id="3" name="Entrada de lápiz 2">
                  <a:extLst>
                    <a:ext uri="{FF2B5EF4-FFF2-40B4-BE49-F238E27FC236}">
                      <a16:creationId xmlns:a16="http://schemas.microsoft.com/office/drawing/2014/main" id="{32A23524-182A-AB5A-D242-05D5A2AD6C5E}"/>
                    </a:ext>
                  </a:extLst>
                </p:cNvPr>
                <p:cNvPicPr/>
                <p:nvPr/>
              </p:nvPicPr>
              <p:blipFill>
                <a:blip r:embed="rId8"/>
                <a:stretch>
                  <a:fillRect/>
                </a:stretch>
              </p:blipFill>
              <p:spPr>
                <a:xfrm>
                  <a:off x="7531462" y="410141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Entrada de lápiz 22">
                  <a:extLst>
                    <a:ext uri="{FF2B5EF4-FFF2-40B4-BE49-F238E27FC236}">
                      <a16:creationId xmlns:a16="http://schemas.microsoft.com/office/drawing/2014/main" id="{A2DE59FC-715A-EEA8-5AEC-FACCAC16406C}"/>
                    </a:ext>
                  </a:extLst>
                </p14:cNvPr>
                <p14:cNvContentPartPr/>
                <p14:nvPr/>
              </p14:nvContentPartPr>
              <p14:xfrm>
                <a:off x="8317702" y="3936533"/>
                <a:ext cx="360" cy="408240"/>
              </p14:xfrm>
            </p:contentPart>
          </mc:Choice>
          <mc:Fallback xmlns="">
            <p:pic>
              <p:nvPicPr>
                <p:cNvPr id="4" name="Entrada de lápiz 3">
                  <a:extLst>
                    <a:ext uri="{FF2B5EF4-FFF2-40B4-BE49-F238E27FC236}">
                      <a16:creationId xmlns:a16="http://schemas.microsoft.com/office/drawing/2014/main" id="{2E008FFD-24CF-40D7-8863-CD21D88B48B5}"/>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Entrada de lápiz 23">
                  <a:extLst>
                    <a:ext uri="{FF2B5EF4-FFF2-40B4-BE49-F238E27FC236}">
                      <a16:creationId xmlns:a16="http://schemas.microsoft.com/office/drawing/2014/main" id="{644CEAAD-EA25-901C-EF9A-FC4667174036}"/>
                    </a:ext>
                  </a:extLst>
                </p14:cNvPr>
                <p14:cNvContentPartPr/>
                <p14:nvPr/>
              </p14:nvContentPartPr>
              <p14:xfrm>
                <a:off x="8325262" y="3952733"/>
                <a:ext cx="247320" cy="406800"/>
              </p14:xfrm>
            </p:contentPart>
          </mc:Choice>
          <mc:Fallback xmlns="">
            <p:pic>
              <p:nvPicPr>
                <p:cNvPr id="5" name="Entrada de lápiz 4">
                  <a:extLst>
                    <a:ext uri="{FF2B5EF4-FFF2-40B4-BE49-F238E27FC236}">
                      <a16:creationId xmlns:a16="http://schemas.microsoft.com/office/drawing/2014/main" id="{7AE01726-911B-3596-210E-F9569B4F3718}"/>
                    </a:ext>
                  </a:extLst>
                </p:cNvPr>
                <p:cNvPicPr/>
                <p:nvPr/>
              </p:nvPicPr>
              <p:blipFill>
                <a:blip r:embed="rId12"/>
                <a:stretch>
                  <a:fillRect/>
                </a:stretch>
              </p:blipFill>
              <p:spPr>
                <a:xfrm>
                  <a:off x="8307622" y="3935093"/>
                  <a:ext cx="282960" cy="442440"/>
                </a:xfrm>
                <a:prstGeom prst="rect">
                  <a:avLst/>
                </a:prstGeom>
              </p:spPr>
            </p:pic>
          </mc:Fallback>
        </mc:AlternateContent>
      </p:grpSp>
      <p:grpSp>
        <p:nvGrpSpPr>
          <p:cNvPr id="25" name="Grupo 24">
            <a:extLst>
              <a:ext uri="{FF2B5EF4-FFF2-40B4-BE49-F238E27FC236}">
                <a16:creationId xmlns:a16="http://schemas.microsoft.com/office/drawing/2014/main" id="{2BE8F842-1B93-DF26-B9DB-C69345E84D6F}"/>
              </a:ext>
            </a:extLst>
          </p:cNvPr>
          <p:cNvGrpSpPr/>
          <p:nvPr/>
        </p:nvGrpSpPr>
        <p:grpSpPr>
          <a:xfrm>
            <a:off x="6051225" y="4915949"/>
            <a:ext cx="1023120" cy="423000"/>
            <a:chOff x="7549462" y="3936533"/>
            <a:chExt cx="1023120" cy="423000"/>
          </a:xfrm>
        </p:grpSpPr>
        <mc:AlternateContent xmlns:mc="http://schemas.openxmlformats.org/markup-compatibility/2006" xmlns:p14="http://schemas.microsoft.com/office/powerpoint/2010/main">
          <mc:Choice Requires="p14">
            <p:contentPart p14:bwMode="auto" r:id="rId13">
              <p14:nvContentPartPr>
                <p14:cNvPr id="26" name="Entrada de lápiz 25">
                  <a:extLst>
                    <a:ext uri="{FF2B5EF4-FFF2-40B4-BE49-F238E27FC236}">
                      <a16:creationId xmlns:a16="http://schemas.microsoft.com/office/drawing/2014/main" id="{44AF796A-278C-2BC0-4E93-200F8AD95906}"/>
                    </a:ext>
                  </a:extLst>
                </p14:cNvPr>
                <p14:cNvContentPartPr/>
                <p14:nvPr/>
              </p14:nvContentPartPr>
              <p14:xfrm>
                <a:off x="7549462" y="4119053"/>
                <a:ext cx="810000" cy="68760"/>
              </p14:xfrm>
            </p:contentPart>
          </mc:Choice>
          <mc:Fallback xmlns="">
            <p:pic>
              <p:nvPicPr>
                <p:cNvPr id="7" name="Entrada de lápiz 6">
                  <a:extLst>
                    <a:ext uri="{FF2B5EF4-FFF2-40B4-BE49-F238E27FC236}">
                      <a16:creationId xmlns:a16="http://schemas.microsoft.com/office/drawing/2014/main" id="{CFABF146-F763-284D-0853-ACE1D3554783}"/>
                    </a:ext>
                  </a:extLst>
                </p:cNvPr>
                <p:cNvPicPr/>
                <p:nvPr/>
              </p:nvPicPr>
              <p:blipFill>
                <a:blip r:embed="rId8"/>
                <a:stretch>
                  <a:fillRect/>
                </a:stretch>
              </p:blipFill>
              <p:spPr>
                <a:xfrm>
                  <a:off x="7531462" y="410141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Entrada de lápiz 26">
                  <a:extLst>
                    <a:ext uri="{FF2B5EF4-FFF2-40B4-BE49-F238E27FC236}">
                      <a16:creationId xmlns:a16="http://schemas.microsoft.com/office/drawing/2014/main" id="{86052B31-FE57-A19F-5C03-C6C8243A3E75}"/>
                    </a:ext>
                  </a:extLst>
                </p14:cNvPr>
                <p14:cNvContentPartPr/>
                <p14:nvPr/>
              </p14:nvContentPartPr>
              <p14:xfrm>
                <a:off x="8317702" y="3936533"/>
                <a:ext cx="360" cy="408240"/>
              </p14:xfrm>
            </p:contentPart>
          </mc:Choice>
          <mc:Fallback xmlns="">
            <p:pic>
              <p:nvPicPr>
                <p:cNvPr id="8" name="Entrada de lápiz 7">
                  <a:extLst>
                    <a:ext uri="{FF2B5EF4-FFF2-40B4-BE49-F238E27FC236}">
                      <a16:creationId xmlns:a16="http://schemas.microsoft.com/office/drawing/2014/main" id="{97391616-9B43-A4BB-0C77-177BF5DB5EEB}"/>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Entrada de lápiz 27">
                  <a:extLst>
                    <a:ext uri="{FF2B5EF4-FFF2-40B4-BE49-F238E27FC236}">
                      <a16:creationId xmlns:a16="http://schemas.microsoft.com/office/drawing/2014/main" id="{857C4BBA-D169-56AF-F082-DDBB75A2E2B9}"/>
                    </a:ext>
                  </a:extLst>
                </p14:cNvPr>
                <p14:cNvContentPartPr/>
                <p14:nvPr/>
              </p14:nvContentPartPr>
              <p14:xfrm>
                <a:off x="8325262" y="3952733"/>
                <a:ext cx="247320" cy="406800"/>
              </p14:xfrm>
            </p:contentPart>
          </mc:Choice>
          <mc:Fallback xmlns="">
            <p:pic>
              <p:nvPicPr>
                <p:cNvPr id="9" name="Entrada de lápiz 8">
                  <a:extLst>
                    <a:ext uri="{FF2B5EF4-FFF2-40B4-BE49-F238E27FC236}">
                      <a16:creationId xmlns:a16="http://schemas.microsoft.com/office/drawing/2014/main" id="{4ABA8E20-B809-8448-CC9D-C8083A9CC82D}"/>
                    </a:ext>
                  </a:extLst>
                </p:cNvPr>
                <p:cNvPicPr/>
                <p:nvPr/>
              </p:nvPicPr>
              <p:blipFill>
                <a:blip r:embed="rId12"/>
                <a:stretch>
                  <a:fillRect/>
                </a:stretch>
              </p:blipFill>
              <p:spPr>
                <a:xfrm>
                  <a:off x="8307622" y="3935093"/>
                  <a:ext cx="282960" cy="442440"/>
                </a:xfrm>
                <a:prstGeom prst="rect">
                  <a:avLst/>
                </a:prstGeom>
              </p:spPr>
            </p:pic>
          </mc:Fallback>
        </mc:AlternateContent>
      </p:grpSp>
    </p:spTree>
    <p:extLst>
      <p:ext uri="{BB962C8B-B14F-4D97-AF65-F5344CB8AC3E}">
        <p14:creationId xmlns:p14="http://schemas.microsoft.com/office/powerpoint/2010/main" val="4165412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49051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294"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6695440"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86076"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203"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698" y="417989"/>
            <a:ext cx="2408338" cy="2408338"/>
          </a:xfrm>
          <a:prstGeom prst="rect">
            <a:avLst/>
          </a:prstGeom>
        </p:spPr>
      </p:pic>
    </p:spTree>
    <p:extLst>
      <p:ext uri="{BB962C8B-B14F-4D97-AF65-F5344CB8AC3E}">
        <p14:creationId xmlns:p14="http://schemas.microsoft.com/office/powerpoint/2010/main" val="343873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614232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2128"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6695440"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86076"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3631"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698" y="417989"/>
            <a:ext cx="2408338" cy="2408338"/>
          </a:xfrm>
          <a:prstGeom prst="rect">
            <a:avLst/>
          </a:prstGeom>
        </p:spPr>
      </p:pic>
      <p:sp>
        <p:nvSpPr>
          <p:cNvPr id="2" name="CuadroTexto 1">
            <a:extLst>
              <a:ext uri="{FF2B5EF4-FFF2-40B4-BE49-F238E27FC236}">
                <a16:creationId xmlns:a16="http://schemas.microsoft.com/office/drawing/2014/main" id="{F6C7E14A-DC94-3EFD-F878-BBFA8234FA7A}"/>
              </a:ext>
            </a:extLst>
          </p:cNvPr>
          <p:cNvSpPr txBox="1"/>
          <p:nvPr/>
        </p:nvSpPr>
        <p:spPr>
          <a:xfrm>
            <a:off x="847748" y="1438468"/>
            <a:ext cx="3231114" cy="954107"/>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“Los </a:t>
            </a:r>
            <a:r>
              <a:rPr lang="en-US" sz="2800" dirty="0" err="1">
                <a:latin typeface="Avenir Medium" panose="02000503020000020003" pitchFamily="2" charset="0"/>
              </a:rPr>
              <a:t>niños</a:t>
            </a:r>
            <a:r>
              <a:rPr lang="en-US" sz="2800" dirty="0">
                <a:latin typeface="Avenir Medium" panose="02000503020000020003" pitchFamily="2" charset="0"/>
              </a:rPr>
              <a:t> no </a:t>
            </a:r>
            <a:r>
              <a:rPr lang="en-US" sz="2800" dirty="0" err="1">
                <a:latin typeface="Avenir Medium" panose="02000503020000020003" pitchFamily="2" charset="0"/>
              </a:rPr>
              <a:t>lloran</a:t>
            </a:r>
            <a:r>
              <a:rPr lang="en-US" sz="2800" dirty="0">
                <a:latin typeface="Avenir Medium" panose="02000503020000020003" pitchFamily="2" charset="0"/>
              </a:rPr>
              <a:t>”</a:t>
            </a:r>
          </a:p>
        </p:txBody>
      </p:sp>
      <p:sp>
        <p:nvSpPr>
          <p:cNvPr id="3" name="CuadroTexto 2">
            <a:extLst>
              <a:ext uri="{FF2B5EF4-FFF2-40B4-BE49-F238E27FC236}">
                <a16:creationId xmlns:a16="http://schemas.microsoft.com/office/drawing/2014/main" id="{1B9F1053-BF27-C28C-BCC3-08114CA41209}"/>
              </a:ext>
            </a:extLst>
          </p:cNvPr>
          <p:cNvSpPr txBox="1"/>
          <p:nvPr/>
        </p:nvSpPr>
        <p:spPr>
          <a:xfrm>
            <a:off x="1539112" y="5276836"/>
            <a:ext cx="4556888" cy="954107"/>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“Los hombres son </a:t>
            </a:r>
            <a:r>
              <a:rPr lang="en-US" sz="2800" dirty="0" err="1">
                <a:latin typeface="Avenir Medium" panose="02000503020000020003" pitchFamily="2" charset="0"/>
              </a:rPr>
              <a:t>el</a:t>
            </a:r>
            <a:r>
              <a:rPr lang="en-US" sz="2800" dirty="0">
                <a:latin typeface="Avenir Medium" panose="02000503020000020003" pitchFamily="2" charset="0"/>
              </a:rPr>
              <a:t> </a:t>
            </a:r>
            <a:r>
              <a:rPr lang="en-US" sz="2800" dirty="0" err="1">
                <a:latin typeface="Avenir Medium" panose="02000503020000020003" pitchFamily="2" charset="0"/>
              </a:rPr>
              <a:t>sostén</a:t>
            </a:r>
            <a:r>
              <a:rPr lang="en-US" sz="2800" dirty="0">
                <a:latin typeface="Avenir Medium" panose="02000503020000020003" pitchFamily="2" charset="0"/>
              </a:rPr>
              <a:t> de la </a:t>
            </a:r>
            <a:r>
              <a:rPr lang="en-US" sz="2800" dirty="0" err="1">
                <a:latin typeface="Avenir Medium" panose="02000503020000020003" pitchFamily="2" charset="0"/>
              </a:rPr>
              <a:t>familia</a:t>
            </a:r>
            <a:r>
              <a:rPr lang="en-US" sz="2800" dirty="0">
                <a:latin typeface="Avenir Medium" panose="02000503020000020003" pitchFamily="2" charset="0"/>
              </a:rPr>
              <a:t>” </a:t>
            </a:r>
          </a:p>
        </p:txBody>
      </p:sp>
      <p:pic>
        <p:nvPicPr>
          <p:cNvPr id="4" name="Gráfico 3">
            <a:extLst>
              <a:ext uri="{FF2B5EF4-FFF2-40B4-BE49-F238E27FC236}">
                <a16:creationId xmlns:a16="http://schemas.microsoft.com/office/drawing/2014/main" id="{54C27B55-545E-8838-E623-8D3EEC437E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2954" y="2296046"/>
            <a:ext cx="1056158" cy="1056158"/>
          </a:xfrm>
          <a:prstGeom prst="rect">
            <a:avLst/>
          </a:prstGeom>
        </p:spPr>
      </p:pic>
      <p:pic>
        <p:nvPicPr>
          <p:cNvPr id="6" name="Gráfico 5">
            <a:extLst>
              <a:ext uri="{FF2B5EF4-FFF2-40B4-BE49-F238E27FC236}">
                <a16:creationId xmlns:a16="http://schemas.microsoft.com/office/drawing/2014/main" id="{40E41997-550C-F321-3BDF-EC32C6FB95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92879" y="744647"/>
            <a:ext cx="1910862" cy="1910862"/>
          </a:xfrm>
          <a:prstGeom prst="rect">
            <a:avLst/>
          </a:prstGeom>
        </p:spPr>
      </p:pic>
      <p:pic>
        <p:nvPicPr>
          <p:cNvPr id="13" name="Gráfico 12">
            <a:extLst>
              <a:ext uri="{FF2B5EF4-FFF2-40B4-BE49-F238E27FC236}">
                <a16:creationId xmlns:a16="http://schemas.microsoft.com/office/drawing/2014/main" id="{4637C397-7C4E-3F1F-DC71-683F7E4123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49894" y="5276836"/>
            <a:ext cx="1449421" cy="1449421"/>
          </a:xfrm>
          <a:prstGeom prst="rect">
            <a:avLst/>
          </a:prstGeom>
        </p:spPr>
      </p:pic>
      <p:pic>
        <p:nvPicPr>
          <p:cNvPr id="14" name="Gráfico 13">
            <a:extLst>
              <a:ext uri="{FF2B5EF4-FFF2-40B4-BE49-F238E27FC236}">
                <a16:creationId xmlns:a16="http://schemas.microsoft.com/office/drawing/2014/main" id="{D54A511C-125D-BEC7-2A63-78C49286C80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69460" y="3428999"/>
            <a:ext cx="1642597" cy="1642597"/>
          </a:xfrm>
          <a:prstGeom prst="rect">
            <a:avLst/>
          </a:prstGeom>
        </p:spPr>
      </p:pic>
      <p:pic>
        <p:nvPicPr>
          <p:cNvPr id="15" name="Gráfico 14">
            <a:extLst>
              <a:ext uri="{FF2B5EF4-FFF2-40B4-BE49-F238E27FC236}">
                <a16:creationId xmlns:a16="http://schemas.microsoft.com/office/drawing/2014/main" id="{6F8EA8DA-B2EA-A92E-BF12-80BA884B26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185350">
            <a:off x="2680117" y="2367123"/>
            <a:ext cx="1659288" cy="1659288"/>
          </a:xfrm>
          <a:prstGeom prst="rect">
            <a:avLst/>
          </a:prstGeom>
        </p:spPr>
      </p:pic>
      <p:pic>
        <p:nvPicPr>
          <p:cNvPr id="16" name="Gráfico 15">
            <a:extLst>
              <a:ext uri="{FF2B5EF4-FFF2-40B4-BE49-F238E27FC236}">
                <a16:creationId xmlns:a16="http://schemas.microsoft.com/office/drawing/2014/main" id="{E5784244-0AB6-3FB9-8874-7B9D470859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3415681">
            <a:off x="324783" y="151846"/>
            <a:ext cx="1582615" cy="1582615"/>
          </a:xfrm>
          <a:prstGeom prst="rect">
            <a:avLst/>
          </a:prstGeom>
        </p:spPr>
      </p:pic>
      <p:pic>
        <p:nvPicPr>
          <p:cNvPr id="17" name="Gráfico 16" descr="Baseball con relleno sólido">
            <a:extLst>
              <a:ext uri="{FF2B5EF4-FFF2-40B4-BE49-F238E27FC236}">
                <a16:creationId xmlns:a16="http://schemas.microsoft.com/office/drawing/2014/main" id="{B485153D-3F66-B733-56F3-7A62E28D85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23719" y="2857689"/>
            <a:ext cx="2362637" cy="2362637"/>
          </a:xfrm>
          <a:prstGeom prst="rect">
            <a:avLst/>
          </a:prstGeom>
        </p:spPr>
      </p:pic>
      <p:pic>
        <p:nvPicPr>
          <p:cNvPr id="18" name="Gráfico 17">
            <a:extLst>
              <a:ext uri="{FF2B5EF4-FFF2-40B4-BE49-F238E27FC236}">
                <a16:creationId xmlns:a16="http://schemas.microsoft.com/office/drawing/2014/main" id="{D4668284-4555-59B8-3A7F-99A996F3388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24" y="3564467"/>
            <a:ext cx="1546836" cy="1546836"/>
          </a:xfrm>
          <a:prstGeom prst="rect">
            <a:avLst/>
          </a:prstGeom>
        </p:spPr>
      </p:pic>
      <p:pic>
        <p:nvPicPr>
          <p:cNvPr id="19" name="Gráfico 18">
            <a:extLst>
              <a:ext uri="{FF2B5EF4-FFF2-40B4-BE49-F238E27FC236}">
                <a16:creationId xmlns:a16="http://schemas.microsoft.com/office/drawing/2014/main" id="{F4085BDF-56A6-F5B2-FBB6-4E2717EAB6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91014" y="3760667"/>
            <a:ext cx="1808273" cy="1808273"/>
          </a:xfrm>
          <a:prstGeom prst="rect">
            <a:avLst/>
          </a:prstGeom>
        </p:spPr>
      </p:pic>
      <p:sp>
        <p:nvSpPr>
          <p:cNvPr id="20" name="CuadroTexto 19">
            <a:extLst>
              <a:ext uri="{FF2B5EF4-FFF2-40B4-BE49-F238E27FC236}">
                <a16:creationId xmlns:a16="http://schemas.microsoft.com/office/drawing/2014/main" id="{9745AB0B-5E0E-F171-9F92-D2EF713B4B10}"/>
              </a:ext>
            </a:extLst>
          </p:cNvPr>
          <p:cNvSpPr txBox="1"/>
          <p:nvPr/>
        </p:nvSpPr>
        <p:spPr>
          <a:xfrm>
            <a:off x="1517966" y="570872"/>
            <a:ext cx="3351743" cy="523220"/>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“Que </a:t>
            </a:r>
            <a:r>
              <a:rPr lang="en-US" sz="2800" dirty="0" err="1">
                <a:latin typeface="Avenir Medium" panose="02000503020000020003" pitchFamily="2" charset="0"/>
              </a:rPr>
              <a:t>valiente</a:t>
            </a:r>
            <a:r>
              <a:rPr lang="en-US" sz="2800" dirty="0">
                <a:latin typeface="Avenir Medium" panose="02000503020000020003" pitchFamily="2" charset="0"/>
              </a:rPr>
              <a:t>”</a:t>
            </a:r>
          </a:p>
        </p:txBody>
      </p:sp>
    </p:spTree>
    <p:extLst>
      <p:ext uri="{BB962C8B-B14F-4D97-AF65-F5344CB8AC3E}">
        <p14:creationId xmlns:p14="http://schemas.microsoft.com/office/powerpoint/2010/main" val="4144571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49051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294"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6695440"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86076"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203"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698" y="417989"/>
            <a:ext cx="2408338" cy="2408338"/>
          </a:xfrm>
          <a:prstGeom prst="rect">
            <a:avLst/>
          </a:prstGeom>
        </p:spPr>
      </p:pic>
    </p:spTree>
    <p:extLst>
      <p:ext uri="{BB962C8B-B14F-4D97-AF65-F5344CB8AC3E}">
        <p14:creationId xmlns:p14="http://schemas.microsoft.com/office/powerpoint/2010/main" val="378148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49051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294"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13729283"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19919"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203"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37541" y="417989"/>
            <a:ext cx="2408338" cy="2408338"/>
          </a:xfrm>
          <a:prstGeom prst="rect">
            <a:avLst/>
          </a:prstGeom>
        </p:spPr>
      </p:pic>
      <p:pic>
        <p:nvPicPr>
          <p:cNvPr id="2" name="Gráfico 1">
            <a:extLst>
              <a:ext uri="{FF2B5EF4-FFF2-40B4-BE49-F238E27FC236}">
                <a16:creationId xmlns:a16="http://schemas.microsoft.com/office/drawing/2014/main" id="{2719B83B-8ACC-DCD4-A06C-E5C48C7987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47845" y="0"/>
            <a:ext cx="2098431" cy="2098431"/>
          </a:xfrm>
          <a:prstGeom prst="rect">
            <a:avLst/>
          </a:prstGeom>
        </p:spPr>
      </p:pic>
      <p:sp>
        <p:nvSpPr>
          <p:cNvPr id="3" name="CuadroTexto 2">
            <a:extLst>
              <a:ext uri="{FF2B5EF4-FFF2-40B4-BE49-F238E27FC236}">
                <a16:creationId xmlns:a16="http://schemas.microsoft.com/office/drawing/2014/main" id="{E80FB8B2-6738-8224-151B-2D1DF414767E}"/>
              </a:ext>
            </a:extLst>
          </p:cNvPr>
          <p:cNvSpPr txBox="1"/>
          <p:nvPr/>
        </p:nvSpPr>
        <p:spPr>
          <a:xfrm>
            <a:off x="6096000" y="2070510"/>
            <a:ext cx="3351743" cy="523220"/>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“Que </a:t>
            </a:r>
            <a:r>
              <a:rPr lang="en-US" sz="2800" dirty="0" err="1">
                <a:latin typeface="Avenir Medium" panose="02000503020000020003" pitchFamily="2" charset="0"/>
              </a:rPr>
              <a:t>guapa</a:t>
            </a:r>
            <a:r>
              <a:rPr lang="en-US" sz="2800" dirty="0">
                <a:latin typeface="Avenir Medium" panose="02000503020000020003" pitchFamily="2" charset="0"/>
              </a:rPr>
              <a:t>”</a:t>
            </a:r>
          </a:p>
        </p:txBody>
      </p:sp>
      <p:pic>
        <p:nvPicPr>
          <p:cNvPr id="4" name="Gráfico 3">
            <a:extLst>
              <a:ext uri="{FF2B5EF4-FFF2-40B4-BE49-F238E27FC236}">
                <a16:creationId xmlns:a16="http://schemas.microsoft.com/office/drawing/2014/main" id="{56D93040-0E3F-6B60-7D6F-00A66396F4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6261" y="1724017"/>
            <a:ext cx="1963616" cy="1963616"/>
          </a:xfrm>
          <a:prstGeom prst="rect">
            <a:avLst/>
          </a:prstGeom>
        </p:spPr>
      </p:pic>
      <p:pic>
        <p:nvPicPr>
          <p:cNvPr id="5" name="Gráfico 4">
            <a:extLst>
              <a:ext uri="{FF2B5EF4-FFF2-40B4-BE49-F238E27FC236}">
                <a16:creationId xmlns:a16="http://schemas.microsoft.com/office/drawing/2014/main" id="{0615F304-4783-2A13-40C4-34832B20B0A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58349" y="4271510"/>
            <a:ext cx="2332892" cy="2332892"/>
          </a:xfrm>
          <a:prstGeom prst="rect">
            <a:avLst/>
          </a:prstGeom>
        </p:spPr>
      </p:pic>
      <p:pic>
        <p:nvPicPr>
          <p:cNvPr id="6" name="Gráfico 5">
            <a:extLst>
              <a:ext uri="{FF2B5EF4-FFF2-40B4-BE49-F238E27FC236}">
                <a16:creationId xmlns:a16="http://schemas.microsoft.com/office/drawing/2014/main" id="{B15B48D5-A55F-8892-EABF-72A3EEC152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248199">
            <a:off x="6944454" y="2602422"/>
            <a:ext cx="2226374" cy="2226374"/>
          </a:xfrm>
          <a:prstGeom prst="rect">
            <a:avLst/>
          </a:prstGeom>
        </p:spPr>
      </p:pic>
      <p:pic>
        <p:nvPicPr>
          <p:cNvPr id="13" name="Gráfico 12">
            <a:extLst>
              <a:ext uri="{FF2B5EF4-FFF2-40B4-BE49-F238E27FC236}">
                <a16:creationId xmlns:a16="http://schemas.microsoft.com/office/drawing/2014/main" id="{B8D58FC6-F394-DEB5-314A-14BFCF0452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02111" y="3814116"/>
            <a:ext cx="2007731" cy="2007731"/>
          </a:xfrm>
          <a:prstGeom prst="rect">
            <a:avLst/>
          </a:prstGeom>
        </p:spPr>
      </p:pic>
      <p:sp>
        <p:nvSpPr>
          <p:cNvPr id="14" name="CuadroTexto 13">
            <a:extLst>
              <a:ext uri="{FF2B5EF4-FFF2-40B4-BE49-F238E27FC236}">
                <a16:creationId xmlns:a16="http://schemas.microsoft.com/office/drawing/2014/main" id="{5559D536-BE57-739C-F641-0CE7CF6CDAA1}"/>
              </a:ext>
            </a:extLst>
          </p:cNvPr>
          <p:cNvSpPr txBox="1"/>
          <p:nvPr/>
        </p:nvSpPr>
        <p:spPr>
          <a:xfrm>
            <a:off x="6256096" y="4271510"/>
            <a:ext cx="2280979" cy="1384995"/>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a:t>
            </a:r>
            <a:r>
              <a:rPr lang="en-US" sz="2800" dirty="0" err="1">
                <a:latin typeface="Avenir Medium" panose="02000503020000020003" pitchFamily="2" charset="0"/>
              </a:rPr>
              <a:t>Ya</a:t>
            </a:r>
            <a:r>
              <a:rPr lang="en-US" sz="2800" dirty="0">
                <a:latin typeface="Avenir Medium" panose="02000503020000020003" pitchFamily="2" charset="0"/>
              </a:rPr>
              <a:t> </a:t>
            </a:r>
            <a:r>
              <a:rPr lang="en-US" sz="2800" dirty="0" err="1">
                <a:latin typeface="Avenir Medium" panose="02000503020000020003" pitchFamily="2" charset="0"/>
              </a:rPr>
              <a:t>te</a:t>
            </a:r>
            <a:r>
              <a:rPr lang="en-US" sz="2800" dirty="0">
                <a:latin typeface="Avenir Medium" panose="02000503020000020003" pitchFamily="2" charset="0"/>
              </a:rPr>
              <a:t> </a:t>
            </a:r>
            <a:r>
              <a:rPr lang="en-US" sz="2800" dirty="0" err="1">
                <a:latin typeface="Avenir Medium" panose="02000503020000020003" pitchFamily="2" charset="0"/>
              </a:rPr>
              <a:t>puedes</a:t>
            </a:r>
            <a:r>
              <a:rPr lang="en-US" sz="2800" dirty="0">
                <a:latin typeface="Avenir Medium" panose="02000503020000020003" pitchFamily="2" charset="0"/>
              </a:rPr>
              <a:t> </a:t>
            </a:r>
            <a:r>
              <a:rPr lang="en-US" sz="2800" dirty="0" err="1">
                <a:latin typeface="Avenir Medium" panose="02000503020000020003" pitchFamily="2" charset="0"/>
              </a:rPr>
              <a:t>casar</a:t>
            </a:r>
            <a:r>
              <a:rPr lang="en-US" sz="2800" dirty="0">
                <a:latin typeface="Avenir Medium" panose="02000503020000020003" pitchFamily="2" charset="0"/>
              </a:rPr>
              <a:t>”</a:t>
            </a:r>
          </a:p>
        </p:txBody>
      </p:sp>
      <p:pic>
        <p:nvPicPr>
          <p:cNvPr id="15" name="Gráfico 14">
            <a:extLst>
              <a:ext uri="{FF2B5EF4-FFF2-40B4-BE49-F238E27FC236}">
                <a16:creationId xmlns:a16="http://schemas.microsoft.com/office/drawing/2014/main" id="{2E849453-294D-4F28-D8B9-C635996CC6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51532" y="264684"/>
            <a:ext cx="1305677" cy="1305677"/>
          </a:xfrm>
          <a:prstGeom prst="rect">
            <a:avLst/>
          </a:prstGeom>
        </p:spPr>
      </p:pic>
      <p:pic>
        <p:nvPicPr>
          <p:cNvPr id="16" name="Gráfico 15">
            <a:extLst>
              <a:ext uri="{FF2B5EF4-FFF2-40B4-BE49-F238E27FC236}">
                <a16:creationId xmlns:a16="http://schemas.microsoft.com/office/drawing/2014/main" id="{01365E98-7036-F4B0-A46C-CE09D7A52F4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894027">
            <a:off x="7323039" y="5506178"/>
            <a:ext cx="1141503" cy="1141503"/>
          </a:xfrm>
          <a:prstGeom prst="rect">
            <a:avLst/>
          </a:prstGeom>
        </p:spPr>
      </p:pic>
      <p:sp>
        <p:nvSpPr>
          <p:cNvPr id="17" name="CuadroTexto 16">
            <a:extLst>
              <a:ext uri="{FF2B5EF4-FFF2-40B4-BE49-F238E27FC236}">
                <a16:creationId xmlns:a16="http://schemas.microsoft.com/office/drawing/2014/main" id="{DD0F6B9B-0C7A-DE8F-5F2A-E4463CC67119}"/>
              </a:ext>
            </a:extLst>
          </p:cNvPr>
          <p:cNvSpPr txBox="1"/>
          <p:nvPr/>
        </p:nvSpPr>
        <p:spPr>
          <a:xfrm>
            <a:off x="9405820" y="237163"/>
            <a:ext cx="2768079" cy="1384995"/>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“Las </a:t>
            </a:r>
            <a:r>
              <a:rPr lang="en-US" sz="2800" dirty="0" err="1">
                <a:latin typeface="Avenir Medium" panose="02000503020000020003" pitchFamily="2" charset="0"/>
              </a:rPr>
              <a:t>niñas</a:t>
            </a:r>
            <a:r>
              <a:rPr lang="en-US" sz="2800" dirty="0">
                <a:latin typeface="Avenir Medium" panose="02000503020000020003" pitchFamily="2" charset="0"/>
              </a:rPr>
              <a:t> </a:t>
            </a:r>
            <a:r>
              <a:rPr lang="en-US" sz="2800" dirty="0" err="1">
                <a:latin typeface="Avenir Medium" panose="02000503020000020003" pitchFamily="2" charset="0"/>
              </a:rPr>
              <a:t>juegan</a:t>
            </a:r>
            <a:r>
              <a:rPr lang="en-US" sz="2800" dirty="0">
                <a:latin typeface="Avenir Medium" panose="02000503020000020003" pitchFamily="2" charset="0"/>
              </a:rPr>
              <a:t> a las </a:t>
            </a:r>
            <a:r>
              <a:rPr lang="en-US" sz="2800" dirty="0" err="1">
                <a:latin typeface="Avenir Medium" panose="02000503020000020003" pitchFamily="2" charset="0"/>
              </a:rPr>
              <a:t>princesas</a:t>
            </a:r>
            <a:r>
              <a:rPr lang="en-US" sz="2800" dirty="0">
                <a:latin typeface="Avenir Medium" panose="02000503020000020003" pitchFamily="2" charset="0"/>
              </a:rPr>
              <a:t>”</a:t>
            </a:r>
          </a:p>
        </p:txBody>
      </p:sp>
    </p:spTree>
    <p:extLst>
      <p:ext uri="{BB962C8B-B14F-4D97-AF65-F5344CB8AC3E}">
        <p14:creationId xmlns:p14="http://schemas.microsoft.com/office/powerpoint/2010/main" val="239670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Google Shape;362;p25">
            <a:extLst>
              <a:ext uri="{FF2B5EF4-FFF2-40B4-BE49-F238E27FC236}">
                <a16:creationId xmlns:a16="http://schemas.microsoft.com/office/drawing/2014/main" id="{0743895C-BEE3-9340-02B2-159971D25D5C}"/>
              </a:ext>
            </a:extLst>
          </p:cNvPr>
          <p:cNvSpPr/>
          <p:nvPr/>
        </p:nvSpPr>
        <p:spPr>
          <a:xfrm>
            <a:off x="316529"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CC355556-0CF6-B666-337D-B7E3D329688B}"/>
              </a:ext>
            </a:extLst>
          </p:cNvPr>
          <p:cNvPicPr preferRelativeResize="0"/>
          <p:nvPr/>
        </p:nvPicPr>
        <p:blipFill rotWithShape="1">
          <a:blip r:embed="rId2">
            <a:alphaModFix/>
          </a:blip>
          <a:srcRect/>
          <a:stretch/>
        </p:blipFill>
        <p:spPr>
          <a:xfrm>
            <a:off x="618895" y="614285"/>
            <a:ext cx="712703" cy="712703"/>
          </a:xfrm>
          <a:prstGeom prst="rect">
            <a:avLst/>
          </a:prstGeom>
          <a:noFill/>
          <a:ln>
            <a:noFill/>
          </a:ln>
        </p:spPr>
      </p:pic>
      <p:sp>
        <p:nvSpPr>
          <p:cNvPr id="4" name="Google Shape;563;p36">
            <a:extLst>
              <a:ext uri="{FF2B5EF4-FFF2-40B4-BE49-F238E27FC236}">
                <a16:creationId xmlns:a16="http://schemas.microsoft.com/office/drawing/2014/main" id="{17941EEE-DA56-1BB7-4520-D15494EDCE93}"/>
              </a:ext>
            </a:extLst>
          </p:cNvPr>
          <p:cNvSpPr txBox="1"/>
          <p:nvPr/>
        </p:nvSpPr>
        <p:spPr>
          <a:xfrm>
            <a:off x="2940763" y="1570589"/>
            <a:ext cx="5981700"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8000"/>
              <a:buFont typeface="Avenir"/>
              <a:buNone/>
            </a:pPr>
            <a:r>
              <a:rPr lang="es-MX" sz="8800" b="1" u="none" strike="noStrike" cap="none">
                <a:latin typeface="Avenir"/>
                <a:ea typeface="Avenir"/>
                <a:cs typeface="Avenir"/>
                <a:sym typeface="Avenir"/>
              </a:rPr>
              <a:t>NO</a:t>
            </a:r>
            <a:br>
              <a:rPr lang="es-MX" sz="8800" b="1" u="none" strike="noStrike" cap="none">
                <a:latin typeface="Avenir"/>
                <a:ea typeface="Avenir"/>
                <a:cs typeface="Avenir"/>
                <a:sym typeface="Avenir"/>
              </a:rPr>
            </a:br>
            <a:r>
              <a:rPr lang="es-MX" sz="8800" b="1" u="none" strike="noStrike" cap="none">
                <a:latin typeface="Avenir"/>
                <a:ea typeface="Avenir"/>
                <a:cs typeface="Avenir"/>
                <a:sym typeface="Avenir"/>
              </a:rPr>
              <a:t>SOMOS</a:t>
            </a:r>
            <a:br>
              <a:rPr lang="es-MX" sz="8800" b="1" u="none" strike="noStrike" cap="none">
                <a:latin typeface="Avenir"/>
                <a:ea typeface="Avenir"/>
                <a:cs typeface="Avenir"/>
                <a:sym typeface="Avenir"/>
              </a:rPr>
            </a:br>
            <a:r>
              <a:rPr lang="es-MX" sz="8800" b="1" u="none" strike="noStrike" cap="none">
                <a:latin typeface="Avenir"/>
                <a:ea typeface="Avenir"/>
                <a:cs typeface="Avenir"/>
                <a:sym typeface="Avenir"/>
              </a:rPr>
              <a:t>IGUALES </a:t>
            </a:r>
            <a:endParaRPr sz="2000"/>
          </a:p>
        </p:txBody>
      </p:sp>
      <p:sp>
        <p:nvSpPr>
          <p:cNvPr id="5" name="Google Shape;564;p36">
            <a:extLst>
              <a:ext uri="{FF2B5EF4-FFF2-40B4-BE49-F238E27FC236}">
                <a16:creationId xmlns:a16="http://schemas.microsoft.com/office/drawing/2014/main" id="{3A80F3EF-B947-3883-F1D6-62B62C8B20E7}"/>
              </a:ext>
            </a:extLst>
          </p:cNvPr>
          <p:cNvSpPr txBox="1"/>
          <p:nvPr/>
        </p:nvSpPr>
        <p:spPr>
          <a:xfrm>
            <a:off x="2486328" y="1587170"/>
            <a:ext cx="7219343"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lt1"/>
              </a:buClr>
              <a:buSzPts val="4200"/>
              <a:buFont typeface="Avenir"/>
              <a:buNone/>
            </a:pPr>
            <a:r>
              <a:rPr lang="es-MX" sz="4400" b="1" u="none" strike="noStrike" cap="none" dirty="0">
                <a:latin typeface="Avenir"/>
                <a:ea typeface="Avenir"/>
                <a:cs typeface="Avenir"/>
                <a:sym typeface="Avenir"/>
              </a:rPr>
              <a:t>HISTÓRICAMENTE </a:t>
            </a:r>
            <a:br>
              <a:rPr lang="es-MX" sz="4400" b="1" u="none" strike="noStrike" cap="none" dirty="0">
                <a:latin typeface="Avenir"/>
                <a:ea typeface="Avenir"/>
                <a:cs typeface="Avenir"/>
                <a:sym typeface="Avenir"/>
              </a:rPr>
            </a:br>
            <a:r>
              <a:rPr lang="es-MX" sz="4400" b="1" u="none" strike="noStrike" cap="none" dirty="0">
                <a:highlight>
                  <a:srgbClr val="E3B8FA"/>
                </a:highlight>
                <a:latin typeface="Avenir"/>
                <a:ea typeface="Avenir"/>
                <a:cs typeface="Avenir"/>
                <a:sym typeface="Avenir"/>
              </a:rPr>
              <a:t>NO HEMOS TENIDO</a:t>
            </a:r>
            <a:br>
              <a:rPr lang="es-MX" sz="4400" b="1" u="none" strike="noStrike" cap="none" dirty="0">
                <a:highlight>
                  <a:srgbClr val="E3B8FA"/>
                </a:highlight>
                <a:latin typeface="Avenir"/>
                <a:ea typeface="Avenir"/>
                <a:cs typeface="Avenir"/>
                <a:sym typeface="Avenir"/>
              </a:rPr>
            </a:br>
            <a:r>
              <a:rPr lang="es-MX" sz="4400" b="1" u="none" strike="noStrike" cap="none" dirty="0">
                <a:highlight>
                  <a:srgbClr val="E3B8FA"/>
                </a:highlight>
                <a:latin typeface="Avenir"/>
                <a:ea typeface="Avenir"/>
                <a:cs typeface="Avenir"/>
                <a:sym typeface="Avenir"/>
              </a:rPr>
              <a:t>LAS MISMAS OPORTUNIDADES </a:t>
            </a:r>
            <a:endParaRPr sz="2000" dirty="0"/>
          </a:p>
        </p:txBody>
      </p:sp>
      <p:grpSp>
        <p:nvGrpSpPr>
          <p:cNvPr id="6" name="Grupo 5">
            <a:extLst>
              <a:ext uri="{FF2B5EF4-FFF2-40B4-BE49-F238E27FC236}">
                <a16:creationId xmlns:a16="http://schemas.microsoft.com/office/drawing/2014/main" id="{CA0E8797-6182-3F6E-0883-BF072473FB20}"/>
              </a:ext>
            </a:extLst>
          </p:cNvPr>
          <p:cNvGrpSpPr/>
          <p:nvPr/>
        </p:nvGrpSpPr>
        <p:grpSpPr>
          <a:xfrm>
            <a:off x="4410300" y="1587170"/>
            <a:ext cx="3371400" cy="4125960"/>
            <a:chOff x="5849267" y="1720733"/>
            <a:chExt cx="3371400" cy="4125960"/>
          </a:xfrm>
        </p:grpSpPr>
        <mc:AlternateContent xmlns:mc="http://schemas.openxmlformats.org/markup-compatibility/2006" xmlns:p14="http://schemas.microsoft.com/office/powerpoint/2010/main">
          <mc:Choice Requires="p14">
            <p:contentPart p14:bwMode="auto" r:id="rId3">
              <p14:nvContentPartPr>
                <p14:cNvPr id="7" name="Entrada de lápiz 6">
                  <a:extLst>
                    <a:ext uri="{FF2B5EF4-FFF2-40B4-BE49-F238E27FC236}">
                      <a16:creationId xmlns:a16="http://schemas.microsoft.com/office/drawing/2014/main" id="{B07516CE-F741-41B9-28BD-D3404EEB88CB}"/>
                    </a:ext>
                  </a:extLst>
                </p14:cNvPr>
                <p14:cNvContentPartPr/>
                <p14:nvPr/>
              </p14:nvContentPartPr>
              <p14:xfrm>
                <a:off x="5849267" y="1977413"/>
                <a:ext cx="3371400" cy="3460320"/>
              </p14:xfrm>
            </p:contentPart>
          </mc:Choice>
          <mc:Fallback xmlns="">
            <p:pic>
              <p:nvPicPr>
                <p:cNvPr id="7" name="Entrada de lápiz 6">
                  <a:extLst>
                    <a:ext uri="{FF2B5EF4-FFF2-40B4-BE49-F238E27FC236}">
                      <a16:creationId xmlns:a16="http://schemas.microsoft.com/office/drawing/2014/main" id="{B07516CE-F741-41B9-28BD-D3404EEB88CB}"/>
                    </a:ext>
                  </a:extLst>
                </p:cNvPr>
                <p:cNvPicPr/>
                <p:nvPr/>
              </p:nvPicPr>
              <p:blipFill>
                <a:blip r:embed="rId4"/>
                <a:stretch>
                  <a:fillRect/>
                </a:stretch>
              </p:blipFill>
              <p:spPr>
                <a:xfrm>
                  <a:off x="5831267" y="1959413"/>
                  <a:ext cx="3407040" cy="3495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Entrada de lápiz 7">
                  <a:extLst>
                    <a:ext uri="{FF2B5EF4-FFF2-40B4-BE49-F238E27FC236}">
                      <a16:creationId xmlns:a16="http://schemas.microsoft.com/office/drawing/2014/main" id="{1461E51D-B4A4-0B30-A462-594C4CA67D26}"/>
                    </a:ext>
                  </a:extLst>
                </p14:cNvPr>
                <p14:cNvContentPartPr/>
                <p14:nvPr/>
              </p14:nvContentPartPr>
              <p14:xfrm>
                <a:off x="6030707" y="1720733"/>
                <a:ext cx="3124080" cy="4125960"/>
              </p14:xfrm>
            </p:contentPart>
          </mc:Choice>
          <mc:Fallback xmlns="">
            <p:pic>
              <p:nvPicPr>
                <p:cNvPr id="8" name="Entrada de lápiz 7">
                  <a:extLst>
                    <a:ext uri="{FF2B5EF4-FFF2-40B4-BE49-F238E27FC236}">
                      <a16:creationId xmlns:a16="http://schemas.microsoft.com/office/drawing/2014/main" id="{1461E51D-B4A4-0B30-A462-594C4CA67D26}"/>
                    </a:ext>
                  </a:extLst>
                </p:cNvPr>
                <p:cNvPicPr/>
                <p:nvPr/>
              </p:nvPicPr>
              <p:blipFill>
                <a:blip r:embed="rId6"/>
                <a:stretch>
                  <a:fillRect/>
                </a:stretch>
              </p:blipFill>
              <p:spPr>
                <a:xfrm>
                  <a:off x="6012707" y="1702733"/>
                  <a:ext cx="3159720" cy="4161600"/>
                </a:xfrm>
                <a:prstGeom prst="rect">
                  <a:avLst/>
                </a:prstGeom>
              </p:spPr>
            </p:pic>
          </mc:Fallback>
        </mc:AlternateContent>
      </p:grpSp>
      <p:sp>
        <p:nvSpPr>
          <p:cNvPr id="13" name="Elipse 12">
            <a:extLst>
              <a:ext uri="{FF2B5EF4-FFF2-40B4-BE49-F238E27FC236}">
                <a16:creationId xmlns:a16="http://schemas.microsoft.com/office/drawing/2014/main" id="{467B0DEF-0B44-941B-15F9-601DB8C693C3}"/>
              </a:ext>
            </a:extLst>
          </p:cNvPr>
          <p:cNvSpPr/>
          <p:nvPr/>
        </p:nvSpPr>
        <p:spPr>
          <a:xfrm>
            <a:off x="-3525150" y="1964233"/>
            <a:ext cx="3001108" cy="3001108"/>
          </a:xfrm>
          <a:prstGeom prst="ellipse">
            <a:avLst/>
          </a:prstGeom>
          <a:solidFill>
            <a:srgbClr val="960B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B843F5AC-396E-FE81-8E03-EEA9F56172E2}"/>
              </a:ext>
            </a:extLst>
          </p:cNvPr>
          <p:cNvPicPr>
            <a:picLocks noChangeAspect="1"/>
          </p:cNvPicPr>
          <p:nvPr/>
        </p:nvPicPr>
        <p:blipFill>
          <a:blip r:embed="rId7"/>
          <a:stretch>
            <a:fillRect/>
          </a:stretch>
        </p:blipFill>
        <p:spPr>
          <a:xfrm>
            <a:off x="-3565518" y="1964232"/>
            <a:ext cx="3001109" cy="3001109"/>
          </a:xfrm>
          <a:prstGeom prst="rect">
            <a:avLst/>
          </a:prstGeom>
        </p:spPr>
      </p:pic>
      <p:sp>
        <p:nvSpPr>
          <p:cNvPr id="11" name="Google Shape;366;p25">
            <a:extLst>
              <a:ext uri="{FF2B5EF4-FFF2-40B4-BE49-F238E27FC236}">
                <a16:creationId xmlns:a16="http://schemas.microsoft.com/office/drawing/2014/main" id="{57BF1627-4E6F-1A2C-51BD-577DA87494E6}"/>
              </a:ext>
            </a:extLst>
          </p:cNvPr>
          <p:cNvSpPr/>
          <p:nvPr/>
        </p:nvSpPr>
        <p:spPr>
          <a:xfrm>
            <a:off x="-1785139" y="311920"/>
            <a:ext cx="1317438" cy="1317438"/>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2" name="Google Shape;370;p25">
            <a:extLst>
              <a:ext uri="{FF2B5EF4-FFF2-40B4-BE49-F238E27FC236}">
                <a16:creationId xmlns:a16="http://schemas.microsoft.com/office/drawing/2014/main" id="{E39D87CB-9A6D-9654-BEFB-8027E82C5607}"/>
              </a:ext>
            </a:extLst>
          </p:cNvPr>
          <p:cNvPicPr preferRelativeResize="0"/>
          <p:nvPr/>
        </p:nvPicPr>
        <p:blipFill rotWithShape="1">
          <a:blip r:embed="rId8">
            <a:alphaModFix/>
          </a:blip>
          <a:srcRect/>
          <a:stretch/>
        </p:blipFill>
        <p:spPr>
          <a:xfrm>
            <a:off x="-1458544" y="669566"/>
            <a:ext cx="657422" cy="657422"/>
          </a:xfrm>
          <a:prstGeom prst="rect">
            <a:avLst/>
          </a:prstGeom>
          <a:noFill/>
          <a:ln>
            <a:noFill/>
          </a:ln>
        </p:spPr>
      </p:pic>
    </p:spTree>
    <p:extLst>
      <p:ext uri="{BB962C8B-B14F-4D97-AF65-F5344CB8AC3E}">
        <p14:creationId xmlns:p14="http://schemas.microsoft.com/office/powerpoint/2010/main" val="363815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1E037-892E-6A59-C036-64D564D13A5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86432CA-50ED-F8A7-D678-71D5AD8D585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3D346F58-E199-DF64-D203-169F7B1FCD21}"/>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C274549E-775C-AE92-075D-42BAE20054CF}"/>
              </a:ext>
            </a:extLst>
          </p:cNvPr>
          <p:cNvPicPr>
            <a:picLocks noChangeAspect="1"/>
          </p:cNvPicPr>
          <p:nvPr/>
        </p:nvPicPr>
        <p:blipFill>
          <a:blip r:embed="rId3">
            <a:alphaModFix/>
          </a:blip>
          <a:stretch>
            <a:fillRect/>
          </a:stretch>
        </p:blipFill>
        <p:spPr>
          <a:xfrm>
            <a:off x="-207476" y="-172382"/>
            <a:ext cx="13023795" cy="7297459"/>
          </a:xfrm>
          <a:prstGeom prst="rect">
            <a:avLst/>
          </a:prstGeom>
        </p:spPr>
      </p:pic>
      <p:sp>
        <p:nvSpPr>
          <p:cNvPr id="6" name="Rectángulo 5">
            <a:extLst>
              <a:ext uri="{FF2B5EF4-FFF2-40B4-BE49-F238E27FC236}">
                <a16:creationId xmlns:a16="http://schemas.microsoft.com/office/drawing/2014/main" id="{4E2BF194-BDED-8D33-2C63-5EA434370AB2}"/>
              </a:ext>
            </a:extLst>
          </p:cNvPr>
          <p:cNvSpPr>
            <a:spLocks noGrp="1" noRot="1" noMove="1" noResize="1" noEditPoints="1" noAdjustHandles="1" noChangeArrowheads="1" noChangeShapeType="1"/>
          </p:cNvSpPr>
          <p:nvPr/>
        </p:nvSpPr>
        <p:spPr>
          <a:xfrm>
            <a:off x="-277263" y="-172382"/>
            <a:ext cx="12746526" cy="7614331"/>
          </a:xfrm>
          <a:prstGeom prst="rect">
            <a:avLst/>
          </a:prstGeom>
          <a:solidFill>
            <a:schemeClr val="tx1">
              <a:alpha val="4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BDF96FB2-19C1-DE5C-A6E7-1B9E53A8AC02}"/>
              </a:ext>
            </a:extLst>
          </p:cNvPr>
          <p:cNvSpPr txBox="1"/>
          <p:nvPr/>
        </p:nvSpPr>
        <p:spPr>
          <a:xfrm>
            <a:off x="1898475" y="2973063"/>
            <a:ext cx="8395049" cy="1323439"/>
          </a:xfrm>
          <a:prstGeom prst="rect">
            <a:avLst/>
          </a:prstGeom>
          <a:noFill/>
        </p:spPr>
        <p:txBody>
          <a:bodyPr wrap="square" rtlCol="0">
            <a:spAutoFit/>
          </a:bodyPr>
          <a:lstStyle/>
          <a:p>
            <a:pPr algn="ctr"/>
            <a:r>
              <a:rPr lang="es-MX" sz="4000" b="1" dirty="0">
                <a:solidFill>
                  <a:srgbClr val="ECECEC"/>
                </a:solidFill>
                <a:effectLst/>
                <a:latin typeface="Avenir Black" panose="02000503020000020003" pitchFamily="2" charset="0"/>
              </a:rPr>
              <a:t>Imagina que hoy llega Ana, una nueva colaboradora a la empresa</a:t>
            </a:r>
          </a:p>
        </p:txBody>
      </p:sp>
    </p:spTree>
    <p:extLst>
      <p:ext uri="{BB962C8B-B14F-4D97-AF65-F5344CB8AC3E}">
        <p14:creationId xmlns:p14="http://schemas.microsoft.com/office/powerpoint/2010/main" val="105147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4FCDC909-CB37-F6C5-79F9-7AE391FD3CA1}"/>
              </a:ext>
            </a:extLst>
          </p:cNvPr>
          <p:cNvGrpSpPr/>
          <p:nvPr/>
        </p:nvGrpSpPr>
        <p:grpSpPr>
          <a:xfrm>
            <a:off x="-310975" y="1430561"/>
            <a:ext cx="12813950" cy="716421"/>
            <a:chOff x="-30186" y="832256"/>
            <a:chExt cx="12813950" cy="716421"/>
          </a:xfrm>
        </p:grpSpPr>
        <p:sp>
          <p:nvSpPr>
            <p:cNvPr id="15" name="Rectángulo 14">
              <a:extLst>
                <a:ext uri="{FF2B5EF4-FFF2-40B4-BE49-F238E27FC236}">
                  <a16:creationId xmlns:a16="http://schemas.microsoft.com/office/drawing/2014/main" id="{5EEF4DB0-68C5-A358-B9F3-94B39950DD07}"/>
                </a:ext>
              </a:extLst>
            </p:cNvPr>
            <p:cNvSpPr/>
            <p:nvPr/>
          </p:nvSpPr>
          <p:spPr>
            <a:xfrm>
              <a:off x="-30186" y="832256"/>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6" name="Conector recto 15">
              <a:extLst>
                <a:ext uri="{FF2B5EF4-FFF2-40B4-BE49-F238E27FC236}">
                  <a16:creationId xmlns:a16="http://schemas.microsoft.com/office/drawing/2014/main" id="{35A9858A-0827-200A-B5A0-76336B7BC1BD}"/>
                </a:ext>
              </a:extLst>
            </p:cNvPr>
            <p:cNvCxnSpPr/>
            <p:nvPr/>
          </p:nvCxnSpPr>
          <p:spPr>
            <a:xfrm>
              <a:off x="8095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7" name="Conector recto 16">
              <a:extLst>
                <a:ext uri="{FF2B5EF4-FFF2-40B4-BE49-F238E27FC236}">
                  <a16:creationId xmlns:a16="http://schemas.microsoft.com/office/drawing/2014/main" id="{26DB8653-AD3D-1530-3FF7-E35A445201A7}"/>
                </a:ext>
              </a:extLst>
            </p:cNvPr>
            <p:cNvCxnSpPr/>
            <p:nvPr/>
          </p:nvCxnSpPr>
          <p:spPr>
            <a:xfrm>
              <a:off x="1662142" y="1203134"/>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8" name="Conector recto 17">
              <a:extLst>
                <a:ext uri="{FF2B5EF4-FFF2-40B4-BE49-F238E27FC236}">
                  <a16:creationId xmlns:a16="http://schemas.microsoft.com/office/drawing/2014/main" id="{B65F9126-F6C2-2EBC-ACD7-F9E74969DD15}"/>
                </a:ext>
              </a:extLst>
            </p:cNvPr>
            <p:cNvCxnSpPr/>
            <p:nvPr/>
          </p:nvCxnSpPr>
          <p:spPr>
            <a:xfrm>
              <a:off x="332651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9" name="Conector recto 18">
              <a:extLst>
                <a:ext uri="{FF2B5EF4-FFF2-40B4-BE49-F238E27FC236}">
                  <a16:creationId xmlns:a16="http://schemas.microsoft.com/office/drawing/2014/main" id="{44A19591-51DF-AE41-FCFA-C14DBF79743E}"/>
                </a:ext>
              </a:extLst>
            </p:cNvPr>
            <p:cNvCxnSpPr/>
            <p:nvPr/>
          </p:nvCxnSpPr>
          <p:spPr>
            <a:xfrm>
              <a:off x="4914879"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0" name="Conector recto 19">
              <a:extLst>
                <a:ext uri="{FF2B5EF4-FFF2-40B4-BE49-F238E27FC236}">
                  <a16:creationId xmlns:a16="http://schemas.microsoft.com/office/drawing/2014/main" id="{0BD83DC6-0790-E8F9-909F-9C1E94A98455}"/>
                </a:ext>
              </a:extLst>
            </p:cNvPr>
            <p:cNvCxnSpPr/>
            <p:nvPr/>
          </p:nvCxnSpPr>
          <p:spPr>
            <a:xfrm>
              <a:off x="703404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1" name="Conector recto 20">
              <a:extLst>
                <a:ext uri="{FF2B5EF4-FFF2-40B4-BE49-F238E27FC236}">
                  <a16:creationId xmlns:a16="http://schemas.microsoft.com/office/drawing/2014/main" id="{590C90FB-5A4F-A381-1E7D-43EFECE552E0}"/>
                </a:ext>
              </a:extLst>
            </p:cNvPr>
            <p:cNvCxnSpPr/>
            <p:nvPr/>
          </p:nvCxnSpPr>
          <p:spPr>
            <a:xfrm>
              <a:off x="8457748"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2" name="Conector recto 21">
              <a:extLst>
                <a:ext uri="{FF2B5EF4-FFF2-40B4-BE49-F238E27FC236}">
                  <a16:creationId xmlns:a16="http://schemas.microsoft.com/office/drawing/2014/main" id="{205CEEEC-87A0-8316-26CE-B069E6467A1E}"/>
                </a:ext>
              </a:extLst>
            </p:cNvPr>
            <p:cNvCxnSpPr/>
            <p:nvPr/>
          </p:nvCxnSpPr>
          <p:spPr>
            <a:xfrm>
              <a:off x="10044342"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3" name="Conector recto 22">
              <a:extLst>
                <a:ext uri="{FF2B5EF4-FFF2-40B4-BE49-F238E27FC236}">
                  <a16:creationId xmlns:a16="http://schemas.microsoft.com/office/drawing/2014/main" id="{F63CCCEB-CD6B-CFF6-11E8-78FFD1CE797C}"/>
                </a:ext>
              </a:extLst>
            </p:cNvPr>
            <p:cNvCxnSpPr/>
            <p:nvPr/>
          </p:nvCxnSpPr>
          <p:spPr>
            <a:xfrm>
              <a:off x="11591427"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grpSp>
        <p:nvGrpSpPr>
          <p:cNvPr id="2" name="Grupo 1">
            <a:extLst>
              <a:ext uri="{FF2B5EF4-FFF2-40B4-BE49-F238E27FC236}">
                <a16:creationId xmlns:a16="http://schemas.microsoft.com/office/drawing/2014/main" id="{AA5871E1-0AE7-7BB4-B1C1-C53B43742A13}"/>
              </a:ext>
            </a:extLst>
          </p:cNvPr>
          <p:cNvGrpSpPr/>
          <p:nvPr/>
        </p:nvGrpSpPr>
        <p:grpSpPr>
          <a:xfrm>
            <a:off x="5737789" y="-1925868"/>
            <a:ext cx="716421" cy="12813950"/>
            <a:chOff x="6070362" y="-2352310"/>
            <a:chExt cx="716421" cy="12813950"/>
          </a:xfrm>
        </p:grpSpPr>
        <p:sp>
          <p:nvSpPr>
            <p:cNvPr id="3" name="Rectángulo 2">
              <a:extLst>
                <a:ext uri="{FF2B5EF4-FFF2-40B4-BE49-F238E27FC236}">
                  <a16:creationId xmlns:a16="http://schemas.microsoft.com/office/drawing/2014/main" id="{04415C48-B4FF-9F21-7181-73845CF6E740}"/>
                </a:ext>
              </a:extLst>
            </p:cNvPr>
            <p:cNvSpPr/>
            <p:nvPr/>
          </p:nvSpPr>
          <p:spPr>
            <a:xfrm rot="5400000">
              <a:off x="21598" y="3696454"/>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 name="Conector recto 3">
              <a:extLst>
                <a:ext uri="{FF2B5EF4-FFF2-40B4-BE49-F238E27FC236}">
                  <a16:creationId xmlns:a16="http://schemas.microsoft.com/office/drawing/2014/main" id="{3A9FA5CE-4D1F-9C47-837A-7F50B17E55EC}"/>
                </a:ext>
              </a:extLst>
            </p:cNvPr>
            <p:cNvCxnSpPr>
              <a:cxnSpLocks/>
            </p:cNvCxnSpPr>
            <p:nvPr/>
          </p:nvCxnSpPr>
          <p:spPr>
            <a:xfrm>
              <a:off x="6429962" y="1176240"/>
              <a:ext cx="0" cy="65175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5" name="Conector recto 4">
              <a:extLst>
                <a:ext uri="{FF2B5EF4-FFF2-40B4-BE49-F238E27FC236}">
                  <a16:creationId xmlns:a16="http://schemas.microsoft.com/office/drawing/2014/main" id="{806F5B7F-3D14-12C3-5BCD-CC2C7086B490}"/>
                </a:ext>
              </a:extLst>
            </p:cNvPr>
            <p:cNvCxnSpPr>
              <a:cxnSpLocks/>
            </p:cNvCxnSpPr>
            <p:nvPr/>
          </p:nvCxnSpPr>
          <p:spPr>
            <a:xfrm>
              <a:off x="6442275" y="77129"/>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6" name="Conector recto 5">
              <a:extLst>
                <a:ext uri="{FF2B5EF4-FFF2-40B4-BE49-F238E27FC236}">
                  <a16:creationId xmlns:a16="http://schemas.microsoft.com/office/drawing/2014/main" id="{1198D95F-FCF9-17EB-4D3C-760D76F86C4E}"/>
                </a:ext>
              </a:extLst>
            </p:cNvPr>
            <p:cNvCxnSpPr>
              <a:cxnSpLocks/>
            </p:cNvCxnSpPr>
            <p:nvPr/>
          </p:nvCxnSpPr>
          <p:spPr>
            <a:xfrm>
              <a:off x="6417649" y="2315662"/>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7" name="Conector recto 6">
              <a:extLst>
                <a:ext uri="{FF2B5EF4-FFF2-40B4-BE49-F238E27FC236}">
                  <a16:creationId xmlns:a16="http://schemas.microsoft.com/office/drawing/2014/main" id="{01C9AA70-BD15-E9F6-2761-98BF740D4171}"/>
                </a:ext>
              </a:extLst>
            </p:cNvPr>
            <p:cNvCxnSpPr>
              <a:cxnSpLocks/>
            </p:cNvCxnSpPr>
            <p:nvPr/>
          </p:nvCxnSpPr>
          <p:spPr>
            <a:xfrm>
              <a:off x="6423805" y="342900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8" name="Conector recto 7">
              <a:extLst>
                <a:ext uri="{FF2B5EF4-FFF2-40B4-BE49-F238E27FC236}">
                  <a16:creationId xmlns:a16="http://schemas.microsoft.com/office/drawing/2014/main" id="{39C2AC14-7B00-4BC1-849A-1312A40797BF}"/>
                </a:ext>
              </a:extLst>
            </p:cNvPr>
            <p:cNvCxnSpPr>
              <a:cxnSpLocks/>
            </p:cNvCxnSpPr>
            <p:nvPr/>
          </p:nvCxnSpPr>
          <p:spPr>
            <a:xfrm>
              <a:off x="6429961" y="461115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9" name="Conector recto 8">
              <a:extLst>
                <a:ext uri="{FF2B5EF4-FFF2-40B4-BE49-F238E27FC236}">
                  <a16:creationId xmlns:a16="http://schemas.microsoft.com/office/drawing/2014/main" id="{BB5C2406-8D65-5BFA-6069-0A6132404965}"/>
                </a:ext>
              </a:extLst>
            </p:cNvPr>
            <p:cNvCxnSpPr>
              <a:cxnSpLocks/>
            </p:cNvCxnSpPr>
            <p:nvPr/>
          </p:nvCxnSpPr>
          <p:spPr>
            <a:xfrm>
              <a:off x="6423804" y="587398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pic>
        <p:nvPicPr>
          <p:cNvPr id="10" name="Gráfico 9" descr="Construction worker female con relleno sólido">
            <a:extLst>
              <a:ext uri="{FF2B5EF4-FFF2-40B4-BE49-F238E27FC236}">
                <a16:creationId xmlns:a16="http://schemas.microsoft.com/office/drawing/2014/main" id="{50CC84D2-92B7-DCB8-877B-0445AC9311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0396" y="700261"/>
            <a:ext cx="1603260" cy="1603260"/>
          </a:xfrm>
          <a:prstGeom prst="rect">
            <a:avLst/>
          </a:prstGeom>
        </p:spPr>
      </p:pic>
      <p:sp>
        <p:nvSpPr>
          <p:cNvPr id="11" name="CuadroTexto 10">
            <a:extLst>
              <a:ext uri="{FF2B5EF4-FFF2-40B4-BE49-F238E27FC236}">
                <a16:creationId xmlns:a16="http://schemas.microsoft.com/office/drawing/2014/main" id="{E7EC2852-9960-322B-528A-DA643DB72661}"/>
              </a:ext>
            </a:extLst>
          </p:cNvPr>
          <p:cNvSpPr txBox="1"/>
          <p:nvPr/>
        </p:nvSpPr>
        <p:spPr>
          <a:xfrm>
            <a:off x="1978288" y="524958"/>
            <a:ext cx="280228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SEXISMO </a:t>
            </a:r>
          </a:p>
        </p:txBody>
      </p:sp>
      <p:sp>
        <p:nvSpPr>
          <p:cNvPr id="12" name="CuadroTexto 11">
            <a:extLst>
              <a:ext uri="{FF2B5EF4-FFF2-40B4-BE49-F238E27FC236}">
                <a16:creationId xmlns:a16="http://schemas.microsoft.com/office/drawing/2014/main" id="{36CB4E1A-AE3F-B987-C66D-6B796A335FAA}"/>
              </a:ext>
            </a:extLst>
          </p:cNvPr>
          <p:cNvSpPr txBox="1"/>
          <p:nvPr/>
        </p:nvSpPr>
        <p:spPr>
          <a:xfrm>
            <a:off x="6913656" y="6120790"/>
            <a:ext cx="280228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RACISMO</a:t>
            </a:r>
          </a:p>
        </p:txBody>
      </p:sp>
      <p:pic>
        <p:nvPicPr>
          <p:cNvPr id="13" name="Gráfico 12" descr="Ambulance con relleno sólido">
            <a:extLst>
              <a:ext uri="{FF2B5EF4-FFF2-40B4-BE49-F238E27FC236}">
                <a16:creationId xmlns:a16="http://schemas.microsoft.com/office/drawing/2014/main" id="{9144A9D1-4FCB-D6C1-1973-55890B1A95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2757371" y="320929"/>
            <a:ext cx="1281753" cy="1281753"/>
          </a:xfrm>
          <a:prstGeom prst="rect">
            <a:avLst/>
          </a:prstGeom>
        </p:spPr>
      </p:pic>
      <p:sp>
        <p:nvSpPr>
          <p:cNvPr id="26" name="Google Shape;366;p25">
            <a:extLst>
              <a:ext uri="{FF2B5EF4-FFF2-40B4-BE49-F238E27FC236}">
                <a16:creationId xmlns:a16="http://schemas.microsoft.com/office/drawing/2014/main" id="{8684D41F-14B6-205F-F800-0B75210FB3E5}"/>
              </a:ext>
            </a:extLst>
          </p:cNvPr>
          <p:cNvSpPr/>
          <p:nvPr/>
        </p:nvSpPr>
        <p:spPr>
          <a:xfrm>
            <a:off x="317965" y="200509"/>
            <a:ext cx="1317438" cy="1317438"/>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7" name="Google Shape;370;p25">
            <a:extLst>
              <a:ext uri="{FF2B5EF4-FFF2-40B4-BE49-F238E27FC236}">
                <a16:creationId xmlns:a16="http://schemas.microsoft.com/office/drawing/2014/main" id="{F12A9EE1-46C3-6A92-7AC0-BA9B0C1460AF}"/>
              </a:ext>
            </a:extLst>
          </p:cNvPr>
          <p:cNvPicPr preferRelativeResize="0"/>
          <p:nvPr/>
        </p:nvPicPr>
        <p:blipFill rotWithShape="1">
          <a:blip r:embed="rId6">
            <a:alphaModFix/>
          </a:blip>
          <a:srcRect/>
          <a:stretch/>
        </p:blipFill>
        <p:spPr>
          <a:xfrm>
            <a:off x="644560" y="558155"/>
            <a:ext cx="657422" cy="657422"/>
          </a:xfrm>
          <a:prstGeom prst="rect">
            <a:avLst/>
          </a:prstGeom>
          <a:noFill/>
          <a:ln>
            <a:noFill/>
          </a:ln>
        </p:spPr>
      </p:pic>
    </p:spTree>
    <p:extLst>
      <p:ext uri="{BB962C8B-B14F-4D97-AF65-F5344CB8AC3E}">
        <p14:creationId xmlns:p14="http://schemas.microsoft.com/office/powerpoint/2010/main" val="14698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58333E-6 3.7037E-6 L -0.38541 -0.00162 " pathEditMode="relative" rAng="0" ptsTypes="AA">
                                      <p:cBhvr>
                                        <p:cTn id="18" dur="2000" fill="hold"/>
                                        <p:tgtEl>
                                          <p:spTgt spid="13"/>
                                        </p:tgtEl>
                                        <p:attrNameLst>
                                          <p:attrName>ppt_x</p:attrName>
                                          <p:attrName>ppt_y</p:attrName>
                                        </p:attrNameLst>
                                      </p:cBhvr>
                                      <p:rCtr x="-1927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F62DB62-AB92-AD99-EA49-10E5DD4DF794}"/>
              </a:ext>
            </a:extLst>
          </p:cNvPr>
          <p:cNvGrpSpPr/>
          <p:nvPr/>
        </p:nvGrpSpPr>
        <p:grpSpPr>
          <a:xfrm>
            <a:off x="-310975" y="1430561"/>
            <a:ext cx="12813950" cy="716421"/>
            <a:chOff x="-30186" y="832256"/>
            <a:chExt cx="12813950" cy="716421"/>
          </a:xfrm>
        </p:grpSpPr>
        <p:sp>
          <p:nvSpPr>
            <p:cNvPr id="3" name="Rectángulo 2">
              <a:extLst>
                <a:ext uri="{FF2B5EF4-FFF2-40B4-BE49-F238E27FC236}">
                  <a16:creationId xmlns:a16="http://schemas.microsoft.com/office/drawing/2014/main" id="{4A56183E-A796-8AFE-7D00-1216824E44EC}"/>
                </a:ext>
              </a:extLst>
            </p:cNvPr>
            <p:cNvSpPr/>
            <p:nvPr/>
          </p:nvSpPr>
          <p:spPr>
            <a:xfrm>
              <a:off x="-30186" y="832256"/>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 name="Conector recto 3">
              <a:extLst>
                <a:ext uri="{FF2B5EF4-FFF2-40B4-BE49-F238E27FC236}">
                  <a16:creationId xmlns:a16="http://schemas.microsoft.com/office/drawing/2014/main" id="{551EC840-5F1B-5F40-90AC-DE471229AA12}"/>
                </a:ext>
              </a:extLst>
            </p:cNvPr>
            <p:cNvCxnSpPr/>
            <p:nvPr/>
          </p:nvCxnSpPr>
          <p:spPr>
            <a:xfrm>
              <a:off x="8095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5" name="Conector recto 4">
              <a:extLst>
                <a:ext uri="{FF2B5EF4-FFF2-40B4-BE49-F238E27FC236}">
                  <a16:creationId xmlns:a16="http://schemas.microsoft.com/office/drawing/2014/main" id="{D2FDEB16-D6FB-5405-F236-838706E6E7A5}"/>
                </a:ext>
              </a:extLst>
            </p:cNvPr>
            <p:cNvCxnSpPr/>
            <p:nvPr/>
          </p:nvCxnSpPr>
          <p:spPr>
            <a:xfrm>
              <a:off x="1662142" y="1203134"/>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6" name="Conector recto 5">
              <a:extLst>
                <a:ext uri="{FF2B5EF4-FFF2-40B4-BE49-F238E27FC236}">
                  <a16:creationId xmlns:a16="http://schemas.microsoft.com/office/drawing/2014/main" id="{05786979-D626-2084-4C56-491E0A60FD9D}"/>
                </a:ext>
              </a:extLst>
            </p:cNvPr>
            <p:cNvCxnSpPr/>
            <p:nvPr/>
          </p:nvCxnSpPr>
          <p:spPr>
            <a:xfrm>
              <a:off x="332651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7" name="Conector recto 6">
              <a:extLst>
                <a:ext uri="{FF2B5EF4-FFF2-40B4-BE49-F238E27FC236}">
                  <a16:creationId xmlns:a16="http://schemas.microsoft.com/office/drawing/2014/main" id="{C7F63CD3-F4FF-F74E-6819-770B64C7DA55}"/>
                </a:ext>
              </a:extLst>
            </p:cNvPr>
            <p:cNvCxnSpPr/>
            <p:nvPr/>
          </p:nvCxnSpPr>
          <p:spPr>
            <a:xfrm>
              <a:off x="4914879"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8" name="Conector recto 7">
              <a:extLst>
                <a:ext uri="{FF2B5EF4-FFF2-40B4-BE49-F238E27FC236}">
                  <a16:creationId xmlns:a16="http://schemas.microsoft.com/office/drawing/2014/main" id="{B638E0FC-8CD0-0D1B-F210-E7CC79A266BE}"/>
                </a:ext>
              </a:extLst>
            </p:cNvPr>
            <p:cNvCxnSpPr/>
            <p:nvPr/>
          </p:nvCxnSpPr>
          <p:spPr>
            <a:xfrm>
              <a:off x="703404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9" name="Conector recto 8">
              <a:extLst>
                <a:ext uri="{FF2B5EF4-FFF2-40B4-BE49-F238E27FC236}">
                  <a16:creationId xmlns:a16="http://schemas.microsoft.com/office/drawing/2014/main" id="{FB9074CF-1C04-6943-9653-CBB79FD2C6F4}"/>
                </a:ext>
              </a:extLst>
            </p:cNvPr>
            <p:cNvCxnSpPr/>
            <p:nvPr/>
          </p:nvCxnSpPr>
          <p:spPr>
            <a:xfrm>
              <a:off x="8457748"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0" name="Conector recto 9">
              <a:extLst>
                <a:ext uri="{FF2B5EF4-FFF2-40B4-BE49-F238E27FC236}">
                  <a16:creationId xmlns:a16="http://schemas.microsoft.com/office/drawing/2014/main" id="{FD0A7128-69F4-33EE-5796-A9BCBD20151F}"/>
                </a:ext>
              </a:extLst>
            </p:cNvPr>
            <p:cNvCxnSpPr/>
            <p:nvPr/>
          </p:nvCxnSpPr>
          <p:spPr>
            <a:xfrm>
              <a:off x="10044342"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1" name="Conector recto 10">
              <a:extLst>
                <a:ext uri="{FF2B5EF4-FFF2-40B4-BE49-F238E27FC236}">
                  <a16:creationId xmlns:a16="http://schemas.microsoft.com/office/drawing/2014/main" id="{B16835FB-1953-0866-8528-8BA9E9ABEA34}"/>
                </a:ext>
              </a:extLst>
            </p:cNvPr>
            <p:cNvCxnSpPr/>
            <p:nvPr/>
          </p:nvCxnSpPr>
          <p:spPr>
            <a:xfrm>
              <a:off x="11591427"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grpSp>
        <p:nvGrpSpPr>
          <p:cNvPr id="12" name="Grupo 11">
            <a:extLst>
              <a:ext uri="{FF2B5EF4-FFF2-40B4-BE49-F238E27FC236}">
                <a16:creationId xmlns:a16="http://schemas.microsoft.com/office/drawing/2014/main" id="{0CE8E558-B73E-E0CB-1857-B4D83F903EE1}"/>
              </a:ext>
            </a:extLst>
          </p:cNvPr>
          <p:cNvGrpSpPr/>
          <p:nvPr/>
        </p:nvGrpSpPr>
        <p:grpSpPr>
          <a:xfrm>
            <a:off x="5789573" y="-1754005"/>
            <a:ext cx="716421" cy="12813950"/>
            <a:chOff x="6070362" y="-2352310"/>
            <a:chExt cx="716421" cy="12813950"/>
          </a:xfrm>
        </p:grpSpPr>
        <p:sp>
          <p:nvSpPr>
            <p:cNvPr id="13" name="Rectángulo 12">
              <a:extLst>
                <a:ext uri="{FF2B5EF4-FFF2-40B4-BE49-F238E27FC236}">
                  <a16:creationId xmlns:a16="http://schemas.microsoft.com/office/drawing/2014/main" id="{1F602931-DD26-A63B-18A5-967901BF0ACC}"/>
                </a:ext>
              </a:extLst>
            </p:cNvPr>
            <p:cNvSpPr/>
            <p:nvPr/>
          </p:nvSpPr>
          <p:spPr>
            <a:xfrm rot="5400000">
              <a:off x="21598" y="3696454"/>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88DDD7C0-431D-8D53-4FF0-A8F3A96F8FF3}"/>
                </a:ext>
              </a:extLst>
            </p:cNvPr>
            <p:cNvCxnSpPr>
              <a:cxnSpLocks/>
            </p:cNvCxnSpPr>
            <p:nvPr/>
          </p:nvCxnSpPr>
          <p:spPr>
            <a:xfrm>
              <a:off x="6429962" y="1176240"/>
              <a:ext cx="0" cy="65175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5" name="Conector recto 14">
              <a:extLst>
                <a:ext uri="{FF2B5EF4-FFF2-40B4-BE49-F238E27FC236}">
                  <a16:creationId xmlns:a16="http://schemas.microsoft.com/office/drawing/2014/main" id="{AC2EC954-7A83-C8E0-4306-22D04A29DB41}"/>
                </a:ext>
              </a:extLst>
            </p:cNvPr>
            <p:cNvCxnSpPr>
              <a:cxnSpLocks/>
            </p:cNvCxnSpPr>
            <p:nvPr/>
          </p:nvCxnSpPr>
          <p:spPr>
            <a:xfrm>
              <a:off x="6442275" y="77129"/>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6" name="Conector recto 15">
              <a:extLst>
                <a:ext uri="{FF2B5EF4-FFF2-40B4-BE49-F238E27FC236}">
                  <a16:creationId xmlns:a16="http://schemas.microsoft.com/office/drawing/2014/main" id="{EE1B9FDF-1201-7050-F273-CC6CE460828C}"/>
                </a:ext>
              </a:extLst>
            </p:cNvPr>
            <p:cNvCxnSpPr>
              <a:cxnSpLocks/>
            </p:cNvCxnSpPr>
            <p:nvPr/>
          </p:nvCxnSpPr>
          <p:spPr>
            <a:xfrm>
              <a:off x="6417649" y="2315662"/>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7" name="Conector recto 16">
              <a:extLst>
                <a:ext uri="{FF2B5EF4-FFF2-40B4-BE49-F238E27FC236}">
                  <a16:creationId xmlns:a16="http://schemas.microsoft.com/office/drawing/2014/main" id="{46690162-A7D2-0D05-A3E7-249F4F10BC38}"/>
                </a:ext>
              </a:extLst>
            </p:cNvPr>
            <p:cNvCxnSpPr>
              <a:cxnSpLocks/>
            </p:cNvCxnSpPr>
            <p:nvPr/>
          </p:nvCxnSpPr>
          <p:spPr>
            <a:xfrm>
              <a:off x="6423805" y="342900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8" name="Conector recto 17">
              <a:extLst>
                <a:ext uri="{FF2B5EF4-FFF2-40B4-BE49-F238E27FC236}">
                  <a16:creationId xmlns:a16="http://schemas.microsoft.com/office/drawing/2014/main" id="{6C35ED46-2470-2F84-47BD-BCF7C8436955}"/>
                </a:ext>
              </a:extLst>
            </p:cNvPr>
            <p:cNvCxnSpPr>
              <a:cxnSpLocks/>
            </p:cNvCxnSpPr>
            <p:nvPr/>
          </p:nvCxnSpPr>
          <p:spPr>
            <a:xfrm>
              <a:off x="6429961" y="461115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9" name="Conector recto 18">
              <a:extLst>
                <a:ext uri="{FF2B5EF4-FFF2-40B4-BE49-F238E27FC236}">
                  <a16:creationId xmlns:a16="http://schemas.microsoft.com/office/drawing/2014/main" id="{A2216B1A-2203-AFF8-38D5-8A44342AB983}"/>
                </a:ext>
              </a:extLst>
            </p:cNvPr>
            <p:cNvCxnSpPr>
              <a:cxnSpLocks/>
            </p:cNvCxnSpPr>
            <p:nvPr/>
          </p:nvCxnSpPr>
          <p:spPr>
            <a:xfrm>
              <a:off x="6423804" y="587398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sp>
        <p:nvSpPr>
          <p:cNvPr id="20" name="Rectángulo 19">
            <a:extLst>
              <a:ext uri="{FF2B5EF4-FFF2-40B4-BE49-F238E27FC236}">
                <a16:creationId xmlns:a16="http://schemas.microsoft.com/office/drawing/2014/main" id="{81C910B1-9F8C-5EE7-3F04-CA572DC8E2B6}"/>
              </a:ext>
            </a:extLst>
          </p:cNvPr>
          <p:cNvSpPr/>
          <p:nvPr/>
        </p:nvSpPr>
        <p:spPr>
          <a:xfrm>
            <a:off x="3335911" y="3085196"/>
            <a:ext cx="162563" cy="3792335"/>
          </a:xfrm>
          <a:prstGeom prst="rect">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Elipse 20">
            <a:extLst>
              <a:ext uri="{FF2B5EF4-FFF2-40B4-BE49-F238E27FC236}">
                <a16:creationId xmlns:a16="http://schemas.microsoft.com/office/drawing/2014/main" id="{F692C22E-63F0-4354-CB71-C5666C2505DF}"/>
              </a:ext>
            </a:extLst>
          </p:cNvPr>
          <p:cNvSpPr/>
          <p:nvPr/>
        </p:nvSpPr>
        <p:spPr>
          <a:xfrm>
            <a:off x="5673681" y="1277649"/>
            <a:ext cx="980234" cy="998760"/>
          </a:xfrm>
          <a:custGeom>
            <a:avLst/>
            <a:gdLst>
              <a:gd name="connsiteX0" fmla="*/ 0 w 980234"/>
              <a:gd name="connsiteY0" fmla="*/ 499380 h 998760"/>
              <a:gd name="connsiteX1" fmla="*/ 490117 w 980234"/>
              <a:gd name="connsiteY1" fmla="*/ 0 h 998760"/>
              <a:gd name="connsiteX2" fmla="*/ 980234 w 980234"/>
              <a:gd name="connsiteY2" fmla="*/ 499380 h 998760"/>
              <a:gd name="connsiteX3" fmla="*/ 490117 w 980234"/>
              <a:gd name="connsiteY3" fmla="*/ 998760 h 998760"/>
              <a:gd name="connsiteX4" fmla="*/ 0 w 980234"/>
              <a:gd name="connsiteY4" fmla="*/ 499380 h 99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234" h="998760" fill="none" extrusionOk="0">
                <a:moveTo>
                  <a:pt x="0" y="499380"/>
                </a:moveTo>
                <a:cubicBezTo>
                  <a:pt x="24913" y="251394"/>
                  <a:pt x="223626" y="2741"/>
                  <a:pt x="490117" y="0"/>
                </a:cubicBezTo>
                <a:cubicBezTo>
                  <a:pt x="788346" y="35518"/>
                  <a:pt x="976314" y="237902"/>
                  <a:pt x="980234" y="499380"/>
                </a:cubicBezTo>
                <a:cubicBezTo>
                  <a:pt x="957855" y="746454"/>
                  <a:pt x="762915" y="1008817"/>
                  <a:pt x="490117" y="998760"/>
                </a:cubicBezTo>
                <a:cubicBezTo>
                  <a:pt x="189976" y="958755"/>
                  <a:pt x="2301" y="781824"/>
                  <a:pt x="0" y="499380"/>
                </a:cubicBezTo>
                <a:close/>
              </a:path>
              <a:path w="980234" h="998760" stroke="0" extrusionOk="0">
                <a:moveTo>
                  <a:pt x="0" y="499380"/>
                </a:moveTo>
                <a:cubicBezTo>
                  <a:pt x="14802" y="226790"/>
                  <a:pt x="205457" y="-38188"/>
                  <a:pt x="490117" y="0"/>
                </a:cubicBezTo>
                <a:cubicBezTo>
                  <a:pt x="752124" y="-26069"/>
                  <a:pt x="947101" y="219326"/>
                  <a:pt x="980234" y="499380"/>
                </a:cubicBezTo>
                <a:cubicBezTo>
                  <a:pt x="939776" y="766079"/>
                  <a:pt x="741537" y="1046962"/>
                  <a:pt x="490117" y="998760"/>
                </a:cubicBezTo>
                <a:cubicBezTo>
                  <a:pt x="213215" y="1015428"/>
                  <a:pt x="-21843" y="819028"/>
                  <a:pt x="0" y="499380"/>
                </a:cubicBezTo>
                <a:close/>
              </a:path>
            </a:pathLst>
          </a:custGeom>
          <a:solidFill>
            <a:srgbClr val="391953"/>
          </a:solidFill>
          <a:ln>
            <a:solidFill>
              <a:srgbClr val="391953"/>
            </a:solidFill>
            <a:extLst>
              <a:ext uri="{C807C97D-BFC1-408E-A445-0C87EB9F89A2}">
                <ask:lineSketchStyleProps xmlns:ask="http://schemas.microsoft.com/office/drawing/2018/sketchyshapes" sd="3844312185">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rminador 21">
            <a:extLst>
              <a:ext uri="{FF2B5EF4-FFF2-40B4-BE49-F238E27FC236}">
                <a16:creationId xmlns:a16="http://schemas.microsoft.com/office/drawing/2014/main" id="{F1A22297-A6AA-7109-6E5B-EE33BE116A1D}"/>
              </a:ext>
            </a:extLst>
          </p:cNvPr>
          <p:cNvSpPr/>
          <p:nvPr/>
        </p:nvSpPr>
        <p:spPr>
          <a:xfrm>
            <a:off x="3417192" y="3136109"/>
            <a:ext cx="2045392" cy="569904"/>
          </a:xfrm>
          <a:prstGeom prst="flowChartTerminator">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SEXO</a:t>
            </a:r>
          </a:p>
        </p:txBody>
      </p:sp>
      <p:sp>
        <p:nvSpPr>
          <p:cNvPr id="23" name="Terminador 22">
            <a:extLst>
              <a:ext uri="{FF2B5EF4-FFF2-40B4-BE49-F238E27FC236}">
                <a16:creationId xmlns:a16="http://schemas.microsoft.com/office/drawing/2014/main" id="{1EA53A78-CE45-7549-CDB9-AA155C8135E0}"/>
              </a:ext>
            </a:extLst>
          </p:cNvPr>
          <p:cNvSpPr/>
          <p:nvPr/>
        </p:nvSpPr>
        <p:spPr>
          <a:xfrm>
            <a:off x="1473093" y="3658546"/>
            <a:ext cx="1944100" cy="569904"/>
          </a:xfrm>
          <a:prstGeom prst="flowChartTerminator">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RAZA</a:t>
            </a:r>
          </a:p>
        </p:txBody>
      </p:sp>
      <p:sp>
        <p:nvSpPr>
          <p:cNvPr id="24" name="Terminador 23">
            <a:extLst>
              <a:ext uri="{FF2B5EF4-FFF2-40B4-BE49-F238E27FC236}">
                <a16:creationId xmlns:a16="http://schemas.microsoft.com/office/drawing/2014/main" id="{4D7939B7-5AEF-C2E5-E821-5498BC1C86D2}"/>
              </a:ext>
            </a:extLst>
          </p:cNvPr>
          <p:cNvSpPr/>
          <p:nvPr/>
        </p:nvSpPr>
        <p:spPr>
          <a:xfrm>
            <a:off x="3438962" y="4079165"/>
            <a:ext cx="2045392" cy="569904"/>
          </a:xfrm>
          <a:prstGeom prst="flowChartTerminator">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ETNIA</a:t>
            </a:r>
          </a:p>
        </p:txBody>
      </p:sp>
      <p:sp>
        <p:nvSpPr>
          <p:cNvPr id="25" name="Terminador 24">
            <a:extLst>
              <a:ext uri="{FF2B5EF4-FFF2-40B4-BE49-F238E27FC236}">
                <a16:creationId xmlns:a16="http://schemas.microsoft.com/office/drawing/2014/main" id="{32552A5B-52D0-7D83-B5FB-5352B2368863}"/>
              </a:ext>
            </a:extLst>
          </p:cNvPr>
          <p:cNvSpPr/>
          <p:nvPr/>
        </p:nvSpPr>
        <p:spPr>
          <a:xfrm>
            <a:off x="1494863" y="4601602"/>
            <a:ext cx="1944100" cy="569904"/>
          </a:xfrm>
          <a:prstGeom prst="flowChartTerminator">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NIVEL SOCIO-ECONÓMICO</a:t>
            </a:r>
          </a:p>
        </p:txBody>
      </p:sp>
      <p:sp>
        <p:nvSpPr>
          <p:cNvPr id="26" name="Terminador 25">
            <a:extLst>
              <a:ext uri="{FF2B5EF4-FFF2-40B4-BE49-F238E27FC236}">
                <a16:creationId xmlns:a16="http://schemas.microsoft.com/office/drawing/2014/main" id="{9C50DE19-DB20-D602-3A0B-A1B50E8F6AD7}"/>
              </a:ext>
            </a:extLst>
          </p:cNvPr>
          <p:cNvSpPr/>
          <p:nvPr/>
        </p:nvSpPr>
        <p:spPr>
          <a:xfrm>
            <a:off x="3458973" y="5013076"/>
            <a:ext cx="2045392" cy="569904"/>
          </a:xfrm>
          <a:prstGeom prst="flowChartTerminator">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EDUCACIÓN</a:t>
            </a:r>
          </a:p>
        </p:txBody>
      </p:sp>
      <p:sp>
        <p:nvSpPr>
          <p:cNvPr id="27" name="Terminador 26">
            <a:extLst>
              <a:ext uri="{FF2B5EF4-FFF2-40B4-BE49-F238E27FC236}">
                <a16:creationId xmlns:a16="http://schemas.microsoft.com/office/drawing/2014/main" id="{EBC921BC-FEC7-0201-9413-34F088FE27C0}"/>
              </a:ext>
            </a:extLst>
          </p:cNvPr>
          <p:cNvSpPr/>
          <p:nvPr/>
        </p:nvSpPr>
        <p:spPr>
          <a:xfrm>
            <a:off x="1514874" y="5535513"/>
            <a:ext cx="1944100" cy="569904"/>
          </a:xfrm>
          <a:prstGeom prst="flowChartTerminator">
            <a:avLst/>
          </a:prstGeom>
          <a:solidFill>
            <a:srgbClr val="391953"/>
          </a:solidFill>
          <a:ln>
            <a:solidFill>
              <a:srgbClr val="39195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RELIGIÓN</a:t>
            </a:r>
          </a:p>
        </p:txBody>
      </p:sp>
      <p:cxnSp>
        <p:nvCxnSpPr>
          <p:cNvPr id="28" name="Conector angular 27">
            <a:extLst>
              <a:ext uri="{FF2B5EF4-FFF2-40B4-BE49-F238E27FC236}">
                <a16:creationId xmlns:a16="http://schemas.microsoft.com/office/drawing/2014/main" id="{FA5C429C-B2B9-27BE-E8CA-E9D3442B4EA4}"/>
              </a:ext>
            </a:extLst>
          </p:cNvPr>
          <p:cNvCxnSpPr>
            <a:cxnSpLocks/>
            <a:endCxn id="20" idx="0"/>
          </p:cNvCxnSpPr>
          <p:nvPr/>
        </p:nvCxnSpPr>
        <p:spPr>
          <a:xfrm rot="10800000" flipV="1">
            <a:off x="3417194" y="2016680"/>
            <a:ext cx="2427695" cy="1068516"/>
          </a:xfrm>
          <a:prstGeom prst="bentConnector2">
            <a:avLst/>
          </a:prstGeom>
          <a:ln w="38100">
            <a:solidFill>
              <a:srgbClr val="391953"/>
            </a:solidFill>
          </a:ln>
        </p:spPr>
        <p:style>
          <a:lnRef idx="1">
            <a:schemeClr val="accent1"/>
          </a:lnRef>
          <a:fillRef idx="0">
            <a:schemeClr val="accent1"/>
          </a:fillRef>
          <a:effectRef idx="0">
            <a:schemeClr val="accent1"/>
          </a:effectRef>
          <a:fontRef idx="minor">
            <a:schemeClr val="tx1"/>
          </a:fontRef>
        </p:style>
      </p:cxnSp>
      <p:sp>
        <p:nvSpPr>
          <p:cNvPr id="29" name="Google Shape;366;p25">
            <a:extLst>
              <a:ext uri="{FF2B5EF4-FFF2-40B4-BE49-F238E27FC236}">
                <a16:creationId xmlns:a16="http://schemas.microsoft.com/office/drawing/2014/main" id="{C6EC7692-8956-7B16-FE48-D920AA36C658}"/>
              </a:ext>
            </a:extLst>
          </p:cNvPr>
          <p:cNvSpPr/>
          <p:nvPr/>
        </p:nvSpPr>
        <p:spPr>
          <a:xfrm>
            <a:off x="317965" y="200509"/>
            <a:ext cx="1317438" cy="1317438"/>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0" name="Google Shape;370;p25">
            <a:extLst>
              <a:ext uri="{FF2B5EF4-FFF2-40B4-BE49-F238E27FC236}">
                <a16:creationId xmlns:a16="http://schemas.microsoft.com/office/drawing/2014/main" id="{9C7B9C5B-149C-DD3C-A071-D15A3CB40B58}"/>
              </a:ext>
            </a:extLst>
          </p:cNvPr>
          <p:cNvPicPr preferRelativeResize="0"/>
          <p:nvPr/>
        </p:nvPicPr>
        <p:blipFill rotWithShape="1">
          <a:blip r:embed="rId2">
            <a:alphaModFix/>
          </a:blip>
          <a:srcRect/>
          <a:stretch/>
        </p:blipFill>
        <p:spPr>
          <a:xfrm>
            <a:off x="644560" y="558155"/>
            <a:ext cx="657422" cy="657422"/>
          </a:xfrm>
          <a:prstGeom prst="rect">
            <a:avLst/>
          </a:prstGeom>
          <a:noFill/>
          <a:ln>
            <a:noFill/>
          </a:ln>
        </p:spPr>
      </p:pic>
    </p:spTree>
    <p:extLst>
      <p:ext uri="{BB962C8B-B14F-4D97-AF65-F5344CB8AC3E}">
        <p14:creationId xmlns:p14="http://schemas.microsoft.com/office/powerpoint/2010/main" val="9257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2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700"/>
                            </p:stCondLst>
                            <p:childTnLst>
                              <p:par>
                                <p:cTn id="18" presetID="1" presetClass="entr" presetSubtype="0" fill="hold" grpId="0" nodeType="afterEffect">
                                  <p:stCondLst>
                                    <p:cond delay="2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900"/>
                            </p:stCondLst>
                            <p:childTnLst>
                              <p:par>
                                <p:cTn id="21" presetID="1" presetClass="entr" presetSubtype="0" fill="hold" grpId="0" nodeType="afterEffect">
                                  <p:stCondLst>
                                    <p:cond delay="20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1100"/>
                            </p:stCondLst>
                            <p:childTnLst>
                              <p:par>
                                <p:cTn id="24" presetID="1" presetClass="entr" presetSubtype="0" fill="hold" grpId="0" nodeType="afterEffect">
                                  <p:stCondLst>
                                    <p:cond delay="20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1300"/>
                            </p:stCondLst>
                            <p:childTnLst>
                              <p:par>
                                <p:cTn id="27" presetID="1" presetClass="entr" presetSubtype="0" fill="hold" grpId="0" nodeType="afterEffect">
                                  <p:stCondLst>
                                    <p:cond delay="20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20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6E6">
            <a:alpha val="99000"/>
          </a:srgbClr>
        </a:solidFill>
        <a:effectLst/>
      </p:bgPr>
    </p:bg>
    <p:spTree>
      <p:nvGrpSpPr>
        <p:cNvPr id="1" name="">
          <a:extLst>
            <a:ext uri="{FF2B5EF4-FFF2-40B4-BE49-F238E27FC236}">
              <a16:creationId xmlns:a16="http://schemas.microsoft.com/office/drawing/2014/main" id="{8003DA14-810D-0E3A-D299-5EB2259D226F}"/>
            </a:ext>
          </a:extLst>
        </p:cNvPr>
        <p:cNvGrpSpPr/>
        <p:nvPr/>
      </p:nvGrpSpPr>
      <p:grpSpPr>
        <a:xfrm>
          <a:off x="0" y="0"/>
          <a:ext cx="0" cy="0"/>
          <a:chOff x="0" y="0"/>
          <a:chExt cx="0" cy="0"/>
        </a:xfrm>
      </p:grpSpPr>
      <p:pic>
        <p:nvPicPr>
          <p:cNvPr id="4" name="Gráfico 3">
            <a:extLst>
              <a:ext uri="{FF2B5EF4-FFF2-40B4-BE49-F238E27FC236}">
                <a16:creationId xmlns:a16="http://schemas.microsoft.com/office/drawing/2014/main" id="{AA4DC402-274E-48A4-485C-D094525873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4726" y="2615453"/>
            <a:ext cx="4242547" cy="4242547"/>
          </a:xfrm>
          <a:prstGeom prst="rect">
            <a:avLst/>
          </a:prstGeom>
        </p:spPr>
      </p:pic>
      <p:sp>
        <p:nvSpPr>
          <p:cNvPr id="5" name="Elipse 4">
            <a:extLst>
              <a:ext uri="{FF2B5EF4-FFF2-40B4-BE49-F238E27FC236}">
                <a16:creationId xmlns:a16="http://schemas.microsoft.com/office/drawing/2014/main" id="{CB3FF571-316D-8975-6C02-9E5EF814A56B}"/>
              </a:ext>
            </a:extLst>
          </p:cNvPr>
          <p:cNvSpPr/>
          <p:nvPr/>
        </p:nvSpPr>
        <p:spPr>
          <a:xfrm>
            <a:off x="4864472" y="152399"/>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Género</a:t>
            </a:r>
          </a:p>
        </p:txBody>
      </p:sp>
      <p:sp>
        <p:nvSpPr>
          <p:cNvPr id="7" name="Elipse 6">
            <a:extLst>
              <a:ext uri="{FF2B5EF4-FFF2-40B4-BE49-F238E27FC236}">
                <a16:creationId xmlns:a16="http://schemas.microsoft.com/office/drawing/2014/main" id="{FCD61868-E2A0-B873-8E43-24CDCF5C1BED}"/>
              </a:ext>
            </a:extLst>
          </p:cNvPr>
          <p:cNvSpPr/>
          <p:nvPr/>
        </p:nvSpPr>
        <p:spPr>
          <a:xfrm>
            <a:off x="3040066" y="659080"/>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Edad</a:t>
            </a:r>
          </a:p>
        </p:txBody>
      </p:sp>
      <p:sp>
        <p:nvSpPr>
          <p:cNvPr id="8" name="Elipse 7">
            <a:extLst>
              <a:ext uri="{FF2B5EF4-FFF2-40B4-BE49-F238E27FC236}">
                <a16:creationId xmlns:a16="http://schemas.microsoft.com/office/drawing/2014/main" id="{966F9B60-5BB4-479C-EBD6-BA64508B538C}"/>
              </a:ext>
            </a:extLst>
          </p:cNvPr>
          <p:cNvSpPr/>
          <p:nvPr/>
        </p:nvSpPr>
        <p:spPr>
          <a:xfrm>
            <a:off x="6690432" y="659080"/>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Orientación sexual</a:t>
            </a:r>
          </a:p>
        </p:txBody>
      </p:sp>
      <p:sp>
        <p:nvSpPr>
          <p:cNvPr id="9" name="Elipse 8">
            <a:extLst>
              <a:ext uri="{FF2B5EF4-FFF2-40B4-BE49-F238E27FC236}">
                <a16:creationId xmlns:a16="http://schemas.microsoft.com/office/drawing/2014/main" id="{D3A94C20-7D44-E251-F16D-2DE178621B0B}"/>
              </a:ext>
            </a:extLst>
          </p:cNvPr>
          <p:cNvSpPr/>
          <p:nvPr/>
        </p:nvSpPr>
        <p:spPr>
          <a:xfrm>
            <a:off x="1565544" y="1631578"/>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Etnia</a:t>
            </a:r>
          </a:p>
        </p:txBody>
      </p:sp>
      <p:sp>
        <p:nvSpPr>
          <p:cNvPr id="10" name="Elipse 9">
            <a:extLst>
              <a:ext uri="{FF2B5EF4-FFF2-40B4-BE49-F238E27FC236}">
                <a16:creationId xmlns:a16="http://schemas.microsoft.com/office/drawing/2014/main" id="{1D0C1FBD-0F15-BDFB-3E08-0C72006D740E}"/>
              </a:ext>
            </a:extLst>
          </p:cNvPr>
          <p:cNvSpPr/>
          <p:nvPr/>
        </p:nvSpPr>
        <p:spPr>
          <a:xfrm>
            <a:off x="653645" y="3098780"/>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Religión</a:t>
            </a:r>
          </a:p>
        </p:txBody>
      </p:sp>
      <p:sp>
        <p:nvSpPr>
          <p:cNvPr id="11" name="Elipse 10">
            <a:extLst>
              <a:ext uri="{FF2B5EF4-FFF2-40B4-BE49-F238E27FC236}">
                <a16:creationId xmlns:a16="http://schemas.microsoft.com/office/drawing/2014/main" id="{52ED97AD-DD8C-F672-7598-5FBED450B898}"/>
              </a:ext>
            </a:extLst>
          </p:cNvPr>
          <p:cNvSpPr/>
          <p:nvPr/>
        </p:nvSpPr>
        <p:spPr>
          <a:xfrm>
            <a:off x="8239339" y="1621785"/>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9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Discapacidad</a:t>
            </a:r>
          </a:p>
        </p:txBody>
      </p:sp>
      <p:sp>
        <p:nvSpPr>
          <p:cNvPr id="12" name="Elipse 11">
            <a:extLst>
              <a:ext uri="{FF2B5EF4-FFF2-40B4-BE49-F238E27FC236}">
                <a16:creationId xmlns:a16="http://schemas.microsoft.com/office/drawing/2014/main" id="{FDCB6AA0-DE1B-CF4A-908C-CE523CEC98F3}"/>
              </a:ext>
            </a:extLst>
          </p:cNvPr>
          <p:cNvSpPr/>
          <p:nvPr/>
        </p:nvSpPr>
        <p:spPr>
          <a:xfrm>
            <a:off x="9075300" y="3122134"/>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Sexo</a:t>
            </a:r>
          </a:p>
        </p:txBody>
      </p:sp>
      <p:sp>
        <p:nvSpPr>
          <p:cNvPr id="13" name="Elipse 12">
            <a:extLst>
              <a:ext uri="{FF2B5EF4-FFF2-40B4-BE49-F238E27FC236}">
                <a16:creationId xmlns:a16="http://schemas.microsoft.com/office/drawing/2014/main" id="{62FD68A9-DC5B-0FCE-0F9F-F5CF90A55133}"/>
              </a:ext>
            </a:extLst>
          </p:cNvPr>
          <p:cNvSpPr/>
          <p:nvPr/>
        </p:nvSpPr>
        <p:spPr>
          <a:xfrm>
            <a:off x="653645" y="4736726"/>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Clase social</a:t>
            </a:r>
          </a:p>
        </p:txBody>
      </p:sp>
      <p:sp>
        <p:nvSpPr>
          <p:cNvPr id="14" name="Elipse 13">
            <a:extLst>
              <a:ext uri="{FF2B5EF4-FFF2-40B4-BE49-F238E27FC236}">
                <a16:creationId xmlns:a16="http://schemas.microsoft.com/office/drawing/2014/main" id="{E0725112-155A-3D77-55C9-2C59E902F787}"/>
              </a:ext>
            </a:extLst>
          </p:cNvPr>
          <p:cNvSpPr/>
          <p:nvPr/>
        </p:nvSpPr>
        <p:spPr>
          <a:xfrm>
            <a:off x="9075300" y="4736726"/>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Educación</a:t>
            </a:r>
          </a:p>
        </p:txBody>
      </p:sp>
      <p:sp>
        <p:nvSpPr>
          <p:cNvPr id="2" name="CuadroTexto 1">
            <a:extLst>
              <a:ext uri="{FF2B5EF4-FFF2-40B4-BE49-F238E27FC236}">
                <a16:creationId xmlns:a16="http://schemas.microsoft.com/office/drawing/2014/main" id="{ABEDF9CA-8A7F-E66E-B46E-A5E03903B1A5}"/>
              </a:ext>
            </a:extLst>
          </p:cNvPr>
          <p:cNvSpPr txBox="1"/>
          <p:nvPr/>
        </p:nvSpPr>
        <p:spPr>
          <a:xfrm>
            <a:off x="18001129" y="-591671"/>
            <a:ext cx="184731" cy="369332"/>
          </a:xfrm>
          <a:prstGeom prst="rect">
            <a:avLst/>
          </a:prstGeom>
          <a:solidFill>
            <a:srgbClr val="1D86B1">
              <a:alpha val="93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40AB"/>
        </a:solidFill>
        <a:effectLst/>
      </p:bgPr>
    </p:bg>
    <p:spTree>
      <p:nvGrpSpPr>
        <p:cNvPr id="1" name="">
          <a:extLst>
            <a:ext uri="{FF2B5EF4-FFF2-40B4-BE49-F238E27FC236}">
              <a16:creationId xmlns:a16="http://schemas.microsoft.com/office/drawing/2014/main" id="{EC03A89E-AE6C-6EA1-64C9-64ACFCC24932}"/>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1E6B59B5-6C48-D8BB-1382-81D064F5D5C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0" y="0"/>
            <a:ext cx="12192000" cy="6858000"/>
          </a:xfrm>
          <a:prstGeom prst="rect">
            <a:avLst/>
          </a:prstGeom>
        </p:spPr>
      </p:pic>
      <p:sp>
        <p:nvSpPr>
          <p:cNvPr id="16" name="CuadroTexto 15">
            <a:extLst>
              <a:ext uri="{FF2B5EF4-FFF2-40B4-BE49-F238E27FC236}">
                <a16:creationId xmlns:a16="http://schemas.microsoft.com/office/drawing/2014/main" id="{94807116-422B-7B6D-77BE-D2D71B2DF3B4}"/>
              </a:ext>
            </a:extLst>
          </p:cNvPr>
          <p:cNvSpPr txBox="1"/>
          <p:nvPr/>
        </p:nvSpPr>
        <p:spPr>
          <a:xfrm>
            <a:off x="1992536" y="357380"/>
            <a:ext cx="82069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Black" panose="02000503020000020003" pitchFamily="2" charset="0"/>
                <a:ea typeface="+mn-ea"/>
                <a:cs typeface="+mn-cs"/>
              </a:rPr>
              <a:t>Privilegio</a:t>
            </a:r>
          </a:p>
        </p:txBody>
      </p:sp>
      <p:sp>
        <p:nvSpPr>
          <p:cNvPr id="17" name="CuadroTexto 16">
            <a:extLst>
              <a:ext uri="{FF2B5EF4-FFF2-40B4-BE49-F238E27FC236}">
                <a16:creationId xmlns:a16="http://schemas.microsoft.com/office/drawing/2014/main" id="{F44D30CE-A49E-7F51-D3D7-F0BE48AA2A83}"/>
              </a:ext>
            </a:extLst>
          </p:cNvPr>
          <p:cNvSpPr txBox="1"/>
          <p:nvPr/>
        </p:nvSpPr>
        <p:spPr>
          <a:xfrm>
            <a:off x="1992536" y="5731179"/>
            <a:ext cx="82069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Black" panose="02000503020000020003" pitchFamily="2" charset="0"/>
                <a:ea typeface="+mn-ea"/>
                <a:cs typeface="+mn-cs"/>
              </a:rPr>
              <a:t>Opresión</a:t>
            </a:r>
          </a:p>
        </p:txBody>
      </p:sp>
      <p:cxnSp>
        <p:nvCxnSpPr>
          <p:cNvPr id="21" name="Conector recto 20">
            <a:extLst>
              <a:ext uri="{FF2B5EF4-FFF2-40B4-BE49-F238E27FC236}">
                <a16:creationId xmlns:a16="http://schemas.microsoft.com/office/drawing/2014/main" id="{D41BA64D-3115-89BC-6165-6AE401BA96DF}"/>
              </a:ext>
            </a:extLst>
          </p:cNvPr>
          <p:cNvCxnSpPr>
            <a:stCxn id="15" idx="1"/>
            <a:endCxn id="15" idx="3"/>
          </p:cNvCxnSpPr>
          <p:nvPr/>
        </p:nvCxnSpPr>
        <p:spPr>
          <a:xfrm>
            <a:off x="0" y="3429000"/>
            <a:ext cx="121920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Elipse 29">
            <a:extLst>
              <a:ext uri="{FF2B5EF4-FFF2-40B4-BE49-F238E27FC236}">
                <a16:creationId xmlns:a16="http://schemas.microsoft.com/office/drawing/2014/main" id="{ABE87E22-2C06-39B9-7586-81AFE9519559}"/>
              </a:ext>
            </a:extLst>
          </p:cNvPr>
          <p:cNvSpPr/>
          <p:nvPr/>
        </p:nvSpPr>
        <p:spPr>
          <a:xfrm>
            <a:off x="5467121"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Etnia</a:t>
            </a:r>
          </a:p>
        </p:txBody>
      </p:sp>
      <p:sp>
        <p:nvSpPr>
          <p:cNvPr id="35" name="Elipse 34">
            <a:extLst>
              <a:ext uri="{FF2B5EF4-FFF2-40B4-BE49-F238E27FC236}">
                <a16:creationId xmlns:a16="http://schemas.microsoft.com/office/drawing/2014/main" id="{8A4FC161-5248-27B9-AD93-6D2DB402D6E5}"/>
              </a:ext>
            </a:extLst>
          </p:cNvPr>
          <p:cNvSpPr/>
          <p:nvPr/>
        </p:nvSpPr>
        <p:spPr>
          <a:xfrm>
            <a:off x="4100488"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Disca-pacidad</a:t>
            </a:r>
          </a:p>
        </p:txBody>
      </p:sp>
      <p:sp>
        <p:nvSpPr>
          <p:cNvPr id="36" name="Elipse 35">
            <a:extLst>
              <a:ext uri="{FF2B5EF4-FFF2-40B4-BE49-F238E27FC236}">
                <a16:creationId xmlns:a16="http://schemas.microsoft.com/office/drawing/2014/main" id="{07B63D6D-5604-F77D-1290-E75560A72D3E}"/>
              </a:ext>
            </a:extLst>
          </p:cNvPr>
          <p:cNvSpPr/>
          <p:nvPr/>
        </p:nvSpPr>
        <p:spPr>
          <a:xfrm>
            <a:off x="2733855"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Orienta-ción sexual</a:t>
            </a:r>
          </a:p>
        </p:txBody>
      </p:sp>
      <p:sp>
        <p:nvSpPr>
          <p:cNvPr id="37" name="Elipse 36">
            <a:extLst>
              <a:ext uri="{FF2B5EF4-FFF2-40B4-BE49-F238E27FC236}">
                <a16:creationId xmlns:a16="http://schemas.microsoft.com/office/drawing/2014/main" id="{C234D896-CB2D-4B64-1FFD-48376B671D80}"/>
              </a:ext>
            </a:extLst>
          </p:cNvPr>
          <p:cNvSpPr/>
          <p:nvPr/>
        </p:nvSpPr>
        <p:spPr>
          <a:xfrm>
            <a:off x="0"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Sexo</a:t>
            </a:r>
          </a:p>
        </p:txBody>
      </p:sp>
      <p:sp>
        <p:nvSpPr>
          <p:cNvPr id="38" name="Elipse 37">
            <a:extLst>
              <a:ext uri="{FF2B5EF4-FFF2-40B4-BE49-F238E27FC236}">
                <a16:creationId xmlns:a16="http://schemas.microsoft.com/office/drawing/2014/main" id="{404FEA96-59DA-DEC6-D83D-069E988D7119}"/>
              </a:ext>
            </a:extLst>
          </p:cNvPr>
          <p:cNvSpPr/>
          <p:nvPr/>
        </p:nvSpPr>
        <p:spPr>
          <a:xfrm>
            <a:off x="1367222"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Género</a:t>
            </a:r>
          </a:p>
        </p:txBody>
      </p:sp>
      <p:sp>
        <p:nvSpPr>
          <p:cNvPr id="39" name="Elipse 38">
            <a:extLst>
              <a:ext uri="{FF2B5EF4-FFF2-40B4-BE49-F238E27FC236}">
                <a16:creationId xmlns:a16="http://schemas.microsoft.com/office/drawing/2014/main" id="{1C018602-FE41-74F8-8585-99EE11AC75FC}"/>
              </a:ext>
            </a:extLst>
          </p:cNvPr>
          <p:cNvSpPr/>
          <p:nvPr/>
        </p:nvSpPr>
        <p:spPr>
          <a:xfrm>
            <a:off x="6833754"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Edad</a:t>
            </a:r>
          </a:p>
        </p:txBody>
      </p:sp>
      <p:sp>
        <p:nvSpPr>
          <p:cNvPr id="40" name="Elipse 39">
            <a:extLst>
              <a:ext uri="{FF2B5EF4-FFF2-40B4-BE49-F238E27FC236}">
                <a16:creationId xmlns:a16="http://schemas.microsoft.com/office/drawing/2014/main" id="{0A3DA1EF-A447-A524-7B50-553E042B71B8}"/>
              </a:ext>
            </a:extLst>
          </p:cNvPr>
          <p:cNvSpPr/>
          <p:nvPr/>
        </p:nvSpPr>
        <p:spPr>
          <a:xfrm>
            <a:off x="8188439"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Clase social</a:t>
            </a:r>
          </a:p>
        </p:txBody>
      </p:sp>
      <p:sp>
        <p:nvSpPr>
          <p:cNvPr id="41" name="Elipse 40">
            <a:extLst>
              <a:ext uri="{FF2B5EF4-FFF2-40B4-BE49-F238E27FC236}">
                <a16:creationId xmlns:a16="http://schemas.microsoft.com/office/drawing/2014/main" id="{7CF91FB9-3562-8562-4D56-2F993DE8E52C}"/>
              </a:ext>
            </a:extLst>
          </p:cNvPr>
          <p:cNvSpPr/>
          <p:nvPr/>
        </p:nvSpPr>
        <p:spPr>
          <a:xfrm>
            <a:off x="9549098"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Educa-ción</a:t>
            </a:r>
          </a:p>
        </p:txBody>
      </p:sp>
      <p:sp>
        <p:nvSpPr>
          <p:cNvPr id="42" name="Elipse 41">
            <a:extLst>
              <a:ext uri="{FF2B5EF4-FFF2-40B4-BE49-F238E27FC236}">
                <a16:creationId xmlns:a16="http://schemas.microsoft.com/office/drawing/2014/main" id="{BECB6110-9FCC-9295-E88A-0DAD997EE897}"/>
              </a:ext>
            </a:extLst>
          </p:cNvPr>
          <p:cNvSpPr/>
          <p:nvPr/>
        </p:nvSpPr>
        <p:spPr>
          <a:xfrm>
            <a:off x="10909757"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Religión</a:t>
            </a:r>
          </a:p>
        </p:txBody>
      </p:sp>
    </p:spTree>
    <p:extLst>
      <p:ext uri="{BB962C8B-B14F-4D97-AF65-F5344CB8AC3E}">
        <p14:creationId xmlns:p14="http://schemas.microsoft.com/office/powerpoint/2010/main" val="71175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2.5E-6 0 L -0.00156 0.18681 " pathEditMode="relative" rAng="0" ptsTypes="AA">
                                      <p:cBhvr>
                                        <p:cTn id="38" dur="2000" fill="hold"/>
                                        <p:tgtEl>
                                          <p:spTgt spid="37"/>
                                        </p:tgtEl>
                                        <p:attrNameLst>
                                          <p:attrName>ppt_x</p:attrName>
                                          <p:attrName>ppt_y</p:attrName>
                                        </p:attrNameLst>
                                      </p:cBhvr>
                                      <p:rCtr x="-78" y="932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875E-6 0 L -0.00026 0.18681 " pathEditMode="relative" rAng="0" ptsTypes="AA">
                                      <p:cBhvr>
                                        <p:cTn id="42" dur="2000" fill="hold"/>
                                        <p:tgtEl>
                                          <p:spTgt spid="38"/>
                                        </p:tgtEl>
                                        <p:attrNameLst>
                                          <p:attrName>ppt_x</p:attrName>
                                          <p:attrName>ppt_y</p:attrName>
                                        </p:attrNameLst>
                                      </p:cBhvr>
                                      <p:rCtr x="-13" y="932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25E-6 0 L 0.00052 -0.18681 " pathEditMode="relative" rAng="0" ptsTypes="AA">
                                      <p:cBhvr>
                                        <p:cTn id="46" dur="2000" fill="hold"/>
                                        <p:tgtEl>
                                          <p:spTgt spid="36"/>
                                        </p:tgtEl>
                                        <p:attrNameLst>
                                          <p:attrName>ppt_x</p:attrName>
                                          <p:attrName>ppt_y</p:attrName>
                                        </p:attrNameLst>
                                      </p:cBhvr>
                                      <p:rCtr x="26" y="-9352"/>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6.25E-7 0 L -0.00039 -0.18681 " pathEditMode="relative" rAng="0" ptsTypes="AA">
                                      <p:cBhvr>
                                        <p:cTn id="50" dur="2000" fill="hold"/>
                                        <p:tgtEl>
                                          <p:spTgt spid="35"/>
                                        </p:tgtEl>
                                        <p:attrNameLst>
                                          <p:attrName>ppt_x</p:attrName>
                                          <p:attrName>ppt_y</p:attrName>
                                        </p:attrNameLst>
                                      </p:cBhvr>
                                      <p:rCtr x="-26" y="-935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 0 L 0 0.18681 " pathEditMode="relative" rAng="0" ptsTypes="AA">
                                      <p:cBhvr>
                                        <p:cTn id="54" dur="2000" fill="hold"/>
                                        <p:tgtEl>
                                          <p:spTgt spid="30"/>
                                        </p:tgtEl>
                                        <p:attrNameLst>
                                          <p:attrName>ppt_x</p:attrName>
                                          <p:attrName>ppt_y</p:attrName>
                                        </p:attrNameLst>
                                      </p:cBhvr>
                                      <p:rCtr x="0" y="9329"/>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6.25E-7 0 L -0.00143 -0.18681 " pathEditMode="relative" rAng="0" ptsTypes="AA">
                                      <p:cBhvr>
                                        <p:cTn id="58" dur="2000" fill="hold"/>
                                        <p:tgtEl>
                                          <p:spTgt spid="39"/>
                                        </p:tgtEl>
                                        <p:attrNameLst>
                                          <p:attrName>ppt_x</p:attrName>
                                          <p:attrName>ppt_y</p:attrName>
                                        </p:attrNameLst>
                                      </p:cBhvr>
                                      <p:rCtr x="-78" y="-935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2.91667E-6 0 L -0.00039 -0.18681 " pathEditMode="relative" rAng="0" ptsTypes="AA">
                                      <p:cBhvr>
                                        <p:cTn id="62" dur="2000" fill="hold"/>
                                        <p:tgtEl>
                                          <p:spTgt spid="40"/>
                                        </p:tgtEl>
                                        <p:attrNameLst>
                                          <p:attrName>ppt_x</p:attrName>
                                          <p:attrName>ppt_y</p:attrName>
                                        </p:attrNameLst>
                                      </p:cBhvr>
                                      <p:rCtr x="-26" y="-9352"/>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4.375E-6 0 L 0.00182 -0.18681 " pathEditMode="relative" rAng="0" ptsTypes="AA">
                                      <p:cBhvr>
                                        <p:cTn id="66" dur="2000" fill="hold"/>
                                        <p:tgtEl>
                                          <p:spTgt spid="41"/>
                                        </p:tgtEl>
                                        <p:attrNameLst>
                                          <p:attrName>ppt_x</p:attrName>
                                          <p:attrName>ppt_y</p:attrName>
                                        </p:attrNameLst>
                                      </p:cBhvr>
                                      <p:rCtr x="91" y="-9352"/>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0 L 0.00066 0.18681 " pathEditMode="relative" rAng="0" ptsTypes="AA">
                                      <p:cBhvr>
                                        <p:cTn id="70" dur="2000" fill="hold"/>
                                        <p:tgtEl>
                                          <p:spTgt spid="42"/>
                                        </p:tgtEl>
                                        <p:attrNameLst>
                                          <p:attrName>ppt_x</p:attrName>
                                          <p:attrName>ppt_y</p:attrName>
                                        </p:attrNameLst>
                                      </p:cBhvr>
                                      <p:rCtr x="26"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028E538F-9F33-E34B-C366-0047E02C99FD}"/>
              </a:ext>
            </a:extLst>
          </p:cNvPr>
          <p:cNvSpPr/>
          <p:nvPr/>
        </p:nvSpPr>
        <p:spPr>
          <a:xfrm>
            <a:off x="4595446" y="1616716"/>
            <a:ext cx="3001108" cy="3001108"/>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5" name="Imagen 4">
            <a:extLst>
              <a:ext uri="{FF2B5EF4-FFF2-40B4-BE49-F238E27FC236}">
                <a16:creationId xmlns:a16="http://schemas.microsoft.com/office/drawing/2014/main" id="{46933AEA-E970-A0A8-CEDE-D4028D90DB61}"/>
              </a:ext>
            </a:extLst>
          </p:cNvPr>
          <p:cNvPicPr>
            <a:picLocks noChangeAspect="1"/>
          </p:cNvPicPr>
          <p:nvPr/>
        </p:nvPicPr>
        <p:blipFill>
          <a:blip r:embed="rId3"/>
          <a:stretch>
            <a:fillRect/>
          </a:stretch>
        </p:blipFill>
        <p:spPr>
          <a:xfrm>
            <a:off x="4595446" y="1723625"/>
            <a:ext cx="3001108" cy="3001108"/>
          </a:xfrm>
          <a:prstGeom prst="rect">
            <a:avLst/>
          </a:prstGeom>
        </p:spPr>
      </p:pic>
      <p:sp>
        <p:nvSpPr>
          <p:cNvPr id="6" name="CuadroTexto 5">
            <a:extLst>
              <a:ext uri="{FF2B5EF4-FFF2-40B4-BE49-F238E27FC236}">
                <a16:creationId xmlns:a16="http://schemas.microsoft.com/office/drawing/2014/main" id="{C0D586F8-D623-376A-536F-72C7E9B6A7D4}"/>
              </a:ext>
            </a:extLst>
          </p:cNvPr>
          <p:cNvSpPr txBox="1"/>
          <p:nvPr/>
        </p:nvSpPr>
        <p:spPr>
          <a:xfrm>
            <a:off x="4595446" y="4831641"/>
            <a:ext cx="3001108" cy="584775"/>
          </a:xfrm>
          <a:prstGeom prst="rect">
            <a:avLst/>
          </a:prstGeom>
          <a:noFill/>
        </p:spPr>
        <p:txBody>
          <a:bodyPr wrap="square" rtlCol="0">
            <a:spAutoFit/>
          </a:bodyPr>
          <a:lstStyle/>
          <a:p>
            <a:pPr algn="ctr"/>
            <a:r>
              <a:rPr lang="es-MX" sz="3200" b="1" dirty="0">
                <a:solidFill>
                  <a:srgbClr val="D35C68"/>
                </a:solidFill>
                <a:latin typeface="Avenir Heavy" panose="02000503020000020003" pitchFamily="2" charset="0"/>
              </a:rPr>
              <a:t>Reconocer</a:t>
            </a:r>
            <a:endParaRPr lang="es-MX" sz="4400" b="1" dirty="0">
              <a:solidFill>
                <a:srgbClr val="D35C68"/>
              </a:solidFill>
              <a:latin typeface="Avenir Heavy" panose="02000503020000020003" pitchFamily="2" charset="0"/>
            </a:endParaRPr>
          </a:p>
        </p:txBody>
      </p:sp>
      <p:sp>
        <p:nvSpPr>
          <p:cNvPr id="7" name="Elipse 6">
            <a:extLst>
              <a:ext uri="{FF2B5EF4-FFF2-40B4-BE49-F238E27FC236}">
                <a16:creationId xmlns:a16="http://schemas.microsoft.com/office/drawing/2014/main" id="{356F61A5-1D09-5A26-3166-ED9A431E7F22}"/>
              </a:ext>
            </a:extLst>
          </p:cNvPr>
          <p:cNvSpPr/>
          <p:nvPr/>
        </p:nvSpPr>
        <p:spPr>
          <a:xfrm>
            <a:off x="1211473"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a:extLst>
              <a:ext uri="{FF2B5EF4-FFF2-40B4-BE49-F238E27FC236}">
                <a16:creationId xmlns:a16="http://schemas.microsoft.com/office/drawing/2014/main" id="{60E3B543-F5D7-9BD4-DDFE-CBBCEEE5B322}"/>
              </a:ext>
            </a:extLst>
          </p:cNvPr>
          <p:cNvSpPr/>
          <p:nvPr/>
        </p:nvSpPr>
        <p:spPr>
          <a:xfrm>
            <a:off x="7979419" y="1637498"/>
            <a:ext cx="3001108" cy="300110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0B114948-8A69-92CD-1F45-D2677BA246C4}"/>
              </a:ext>
            </a:extLst>
          </p:cNvPr>
          <p:cNvPicPr>
            <a:picLocks noChangeAspect="1"/>
          </p:cNvPicPr>
          <p:nvPr/>
        </p:nvPicPr>
        <p:blipFill>
          <a:blip r:embed="rId4">
            <a:alphaModFix amt="26000"/>
          </a:blip>
          <a:stretch>
            <a:fillRect/>
          </a:stretch>
        </p:blipFill>
        <p:spPr>
          <a:xfrm>
            <a:off x="1211472" y="1603022"/>
            <a:ext cx="3001109" cy="3001109"/>
          </a:xfrm>
          <a:prstGeom prst="rect">
            <a:avLst/>
          </a:prstGeom>
        </p:spPr>
      </p:pic>
      <p:sp>
        <p:nvSpPr>
          <p:cNvPr id="12" name="CuadroTexto 11">
            <a:extLst>
              <a:ext uri="{FF2B5EF4-FFF2-40B4-BE49-F238E27FC236}">
                <a16:creationId xmlns:a16="http://schemas.microsoft.com/office/drawing/2014/main" id="{25132A7C-6DA7-123E-4441-EA08BCF04C27}"/>
              </a:ext>
            </a:extLst>
          </p:cNvPr>
          <p:cNvSpPr txBox="1"/>
          <p:nvPr/>
        </p:nvSpPr>
        <p:spPr>
          <a:xfrm>
            <a:off x="7979419" y="4831641"/>
            <a:ext cx="3001108" cy="584775"/>
          </a:xfrm>
          <a:prstGeom prst="rect">
            <a:avLst/>
          </a:prstGeom>
          <a:noFill/>
        </p:spPr>
        <p:txBody>
          <a:bodyPr wrap="square" rtlCol="0">
            <a:spAutoFit/>
          </a:bodyPr>
          <a:lstStyle/>
          <a:p>
            <a:pPr algn="ctr"/>
            <a:r>
              <a:rPr lang="es-MX" sz="3200" b="1" dirty="0">
                <a:solidFill>
                  <a:srgbClr val="F66B3E"/>
                </a:solidFill>
                <a:latin typeface="Avenir Heavy" panose="02000503020000020003" pitchFamily="2" charset="0"/>
              </a:rPr>
              <a:t>Actuar</a:t>
            </a:r>
            <a:endParaRPr lang="es-MX" sz="4400" b="1" dirty="0">
              <a:solidFill>
                <a:srgbClr val="F66B3E"/>
              </a:solidFill>
              <a:latin typeface="Avenir Heavy" panose="02000503020000020003" pitchFamily="2" charset="0"/>
            </a:endParaRPr>
          </a:p>
        </p:txBody>
      </p:sp>
      <p:pic>
        <p:nvPicPr>
          <p:cNvPr id="13" name="Imagen 12">
            <a:extLst>
              <a:ext uri="{FF2B5EF4-FFF2-40B4-BE49-F238E27FC236}">
                <a16:creationId xmlns:a16="http://schemas.microsoft.com/office/drawing/2014/main" id="{3397E505-C81F-C414-1A8C-8258A1841866}"/>
              </a:ext>
            </a:extLst>
          </p:cNvPr>
          <p:cNvPicPr>
            <a:picLocks noChangeAspect="1"/>
          </p:cNvPicPr>
          <p:nvPr/>
        </p:nvPicPr>
        <p:blipFill>
          <a:blip r:embed="rId5"/>
          <a:stretch>
            <a:fillRect/>
          </a:stretch>
        </p:blipFill>
        <p:spPr>
          <a:xfrm>
            <a:off x="7979419" y="1637498"/>
            <a:ext cx="3001108" cy="3001108"/>
          </a:xfrm>
          <a:prstGeom prst="rect">
            <a:avLst/>
          </a:prstGeom>
        </p:spPr>
      </p:pic>
    </p:spTree>
    <p:extLst>
      <p:ext uri="{BB962C8B-B14F-4D97-AF65-F5344CB8AC3E}">
        <p14:creationId xmlns:p14="http://schemas.microsoft.com/office/powerpoint/2010/main" val="3544750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6AF21F8-DCAA-B08C-D88B-2F48E3FFE75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A2D01A4-FC96-CE43-F5BA-7D5BB33B70A4}"/>
              </a:ext>
            </a:extLst>
          </p:cNvPr>
          <p:cNvSpPr txBox="1"/>
          <p:nvPr/>
        </p:nvSpPr>
        <p:spPr>
          <a:xfrm>
            <a:off x="547010" y="585106"/>
            <a:ext cx="11097979" cy="1631216"/>
          </a:xfrm>
          <a:prstGeom prst="rect">
            <a:avLst/>
          </a:prstGeom>
          <a:noFill/>
        </p:spPr>
        <p:txBody>
          <a:bodyPr wrap="square" rtlCol="0">
            <a:spAutoFit/>
          </a:bodyPr>
          <a:lstStyle/>
          <a:p>
            <a:pPr algn="ctr"/>
            <a:r>
              <a:rPr lang="es-MX" sz="5000" b="1" dirty="0">
                <a:solidFill>
                  <a:srgbClr val="D35C68"/>
                </a:solidFill>
                <a:latin typeface="Avenir Heavy" panose="02000503020000020003" pitchFamily="2" charset="0"/>
              </a:rPr>
              <a:t>Conductas indebidas </a:t>
            </a:r>
            <a:r>
              <a:rPr lang="es-MX" sz="5000" b="1" dirty="0">
                <a:solidFill>
                  <a:schemeClr val="tx1"/>
                </a:solidFill>
                <a:latin typeface="Avenir Heavy" panose="02000503020000020003" pitchFamily="2" charset="0"/>
              </a:rPr>
              <a:t>que han sido </a:t>
            </a:r>
            <a:r>
              <a:rPr lang="es-MX" sz="5000" b="1" dirty="0">
                <a:solidFill>
                  <a:srgbClr val="D35C68"/>
                </a:solidFill>
                <a:latin typeface="Avenir Heavy" panose="02000503020000020003" pitchFamily="2" charset="0"/>
              </a:rPr>
              <a:t>normalizadas…</a:t>
            </a:r>
          </a:p>
        </p:txBody>
      </p:sp>
      <p:grpSp>
        <p:nvGrpSpPr>
          <p:cNvPr id="38" name="Grupo 37">
            <a:extLst>
              <a:ext uri="{FF2B5EF4-FFF2-40B4-BE49-F238E27FC236}">
                <a16:creationId xmlns:a16="http://schemas.microsoft.com/office/drawing/2014/main" id="{22EA9D18-DBD1-1C05-CFDF-E03FF5564D23}"/>
              </a:ext>
            </a:extLst>
          </p:cNvPr>
          <p:cNvGrpSpPr/>
          <p:nvPr/>
        </p:nvGrpSpPr>
        <p:grpSpPr>
          <a:xfrm>
            <a:off x="4999321" y="3011580"/>
            <a:ext cx="3029575" cy="1233027"/>
            <a:chOff x="4999321" y="2312303"/>
            <a:chExt cx="3029575" cy="1233027"/>
          </a:xfrm>
        </p:grpSpPr>
        <p:sp>
          <p:nvSpPr>
            <p:cNvPr id="22" name="Rectángulo 21">
              <a:extLst>
                <a:ext uri="{FF2B5EF4-FFF2-40B4-BE49-F238E27FC236}">
                  <a16:creationId xmlns:a16="http://schemas.microsoft.com/office/drawing/2014/main" id="{6B70B7D8-A412-4AA3-96FE-24FFB2D29EF3}"/>
                </a:ext>
              </a:extLst>
            </p:cNvPr>
            <p:cNvSpPr/>
            <p:nvPr/>
          </p:nvSpPr>
          <p:spPr>
            <a:xfrm>
              <a:off x="5076814" y="2312303"/>
              <a:ext cx="2952082" cy="1233027"/>
            </a:xfrm>
            <a:prstGeom prst="rect">
              <a:avLst/>
            </a:prstGeom>
            <a:gradFill flip="none" rotWithShape="1">
              <a:gsLst>
                <a:gs pos="100000">
                  <a:srgbClr val="D35C68"/>
                </a:gs>
                <a:gs pos="100000">
                  <a:srgbClr val="E500A4">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b="1" dirty="0">
                <a:latin typeface="Avenir Book" panose="02000503020000020003" pitchFamily="2" charset="0"/>
              </a:endParaRPr>
            </a:p>
          </p:txBody>
        </p:sp>
        <p:sp>
          <p:nvSpPr>
            <p:cNvPr id="17" name="CuadroTexto 16">
              <a:extLst>
                <a:ext uri="{FF2B5EF4-FFF2-40B4-BE49-F238E27FC236}">
                  <a16:creationId xmlns:a16="http://schemas.microsoft.com/office/drawing/2014/main" id="{17E6895C-66CC-46CF-BD46-FBC6413FBB88}"/>
                </a:ext>
              </a:extLst>
            </p:cNvPr>
            <p:cNvSpPr txBox="1"/>
            <p:nvPr/>
          </p:nvSpPr>
          <p:spPr>
            <a:xfrm>
              <a:off x="4999321" y="2667206"/>
              <a:ext cx="2952082" cy="523220"/>
            </a:xfrm>
            <a:prstGeom prst="rect">
              <a:avLst/>
            </a:prstGeom>
            <a:solidFill>
              <a:schemeClr val="bg1">
                <a:alpha val="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chemeClr val="bg1"/>
                  </a:solidFill>
                  <a:effectLst/>
                  <a:uLnTx/>
                  <a:uFillTx/>
                  <a:latin typeface="Avenir Heavy" panose="02000503020000020003" pitchFamily="2" charset="0"/>
                  <a:ea typeface="+mn-ea"/>
                </a:rPr>
                <a:t>Discriminación</a:t>
              </a:r>
            </a:p>
          </p:txBody>
        </p:sp>
      </p:grpSp>
      <p:grpSp>
        <p:nvGrpSpPr>
          <p:cNvPr id="39" name="Grupo 38">
            <a:extLst>
              <a:ext uri="{FF2B5EF4-FFF2-40B4-BE49-F238E27FC236}">
                <a16:creationId xmlns:a16="http://schemas.microsoft.com/office/drawing/2014/main" id="{974D10F0-71DF-A181-2B32-E34D0E5999C6}"/>
              </a:ext>
            </a:extLst>
          </p:cNvPr>
          <p:cNvGrpSpPr/>
          <p:nvPr/>
        </p:nvGrpSpPr>
        <p:grpSpPr>
          <a:xfrm>
            <a:off x="8028896" y="4641679"/>
            <a:ext cx="3029575" cy="1233028"/>
            <a:chOff x="8028896" y="5039866"/>
            <a:chExt cx="3029575" cy="1233028"/>
          </a:xfrm>
        </p:grpSpPr>
        <p:sp>
          <p:nvSpPr>
            <p:cNvPr id="26" name="Rectángulo 25">
              <a:extLst>
                <a:ext uri="{FF2B5EF4-FFF2-40B4-BE49-F238E27FC236}">
                  <a16:creationId xmlns:a16="http://schemas.microsoft.com/office/drawing/2014/main" id="{5C763E15-9B93-CC68-4A74-9F20D9263D2D}"/>
                </a:ext>
              </a:extLst>
            </p:cNvPr>
            <p:cNvSpPr/>
            <p:nvPr/>
          </p:nvSpPr>
          <p:spPr>
            <a:xfrm>
              <a:off x="8106389" y="5039866"/>
              <a:ext cx="2952082" cy="1233028"/>
            </a:xfrm>
            <a:prstGeom prst="rect">
              <a:avLst/>
            </a:prstGeom>
            <a:gradFill flip="none" rotWithShape="1">
              <a:gsLst>
                <a:gs pos="100000">
                  <a:srgbClr val="D35C68"/>
                </a:gs>
                <a:gs pos="100000">
                  <a:srgbClr val="E500A4">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b="1" dirty="0">
                <a:latin typeface="Avenir Book" panose="02000503020000020003" pitchFamily="2" charset="0"/>
              </a:endParaRPr>
            </a:p>
          </p:txBody>
        </p:sp>
        <p:sp>
          <p:nvSpPr>
            <p:cNvPr id="27" name="CuadroTexto 26">
              <a:extLst>
                <a:ext uri="{FF2B5EF4-FFF2-40B4-BE49-F238E27FC236}">
                  <a16:creationId xmlns:a16="http://schemas.microsoft.com/office/drawing/2014/main" id="{D1C0D8F8-3841-641F-A6FA-F72A53B6413C}"/>
                </a:ext>
              </a:extLst>
            </p:cNvPr>
            <p:cNvSpPr txBox="1"/>
            <p:nvPr/>
          </p:nvSpPr>
          <p:spPr>
            <a:xfrm>
              <a:off x="8028896" y="5206864"/>
              <a:ext cx="2952082" cy="954107"/>
            </a:xfrm>
            <a:prstGeom prst="rect">
              <a:avLst/>
            </a:prstGeom>
            <a:solidFill>
              <a:schemeClr val="bg1">
                <a:alpha val="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chemeClr val="bg1"/>
                  </a:solidFill>
                  <a:effectLst/>
                  <a:uLnTx/>
                  <a:uFillTx/>
                  <a:latin typeface="Avenir Heavy" panose="02000503020000020003" pitchFamily="2" charset="0"/>
                  <a:ea typeface="+mn-ea"/>
                </a:rPr>
                <a:t>Violencia de género</a:t>
              </a:r>
            </a:p>
          </p:txBody>
        </p:sp>
      </p:grpSp>
      <p:grpSp>
        <p:nvGrpSpPr>
          <p:cNvPr id="40" name="Grupo 39">
            <a:extLst>
              <a:ext uri="{FF2B5EF4-FFF2-40B4-BE49-F238E27FC236}">
                <a16:creationId xmlns:a16="http://schemas.microsoft.com/office/drawing/2014/main" id="{B6EB169B-E9E3-CDDD-9EB8-FB0E5F80215B}"/>
              </a:ext>
            </a:extLst>
          </p:cNvPr>
          <p:cNvGrpSpPr/>
          <p:nvPr/>
        </p:nvGrpSpPr>
        <p:grpSpPr>
          <a:xfrm>
            <a:off x="2047239" y="4641679"/>
            <a:ext cx="3029575" cy="1233028"/>
            <a:chOff x="1969746" y="4874339"/>
            <a:chExt cx="3029575" cy="1233028"/>
          </a:xfrm>
        </p:grpSpPr>
        <p:sp>
          <p:nvSpPr>
            <p:cNvPr id="28" name="Rectángulo 27">
              <a:extLst>
                <a:ext uri="{FF2B5EF4-FFF2-40B4-BE49-F238E27FC236}">
                  <a16:creationId xmlns:a16="http://schemas.microsoft.com/office/drawing/2014/main" id="{4F2C6F8D-5096-459F-DF1A-9E1CF030D22F}"/>
                </a:ext>
              </a:extLst>
            </p:cNvPr>
            <p:cNvSpPr/>
            <p:nvPr/>
          </p:nvSpPr>
          <p:spPr>
            <a:xfrm>
              <a:off x="2047239" y="4874339"/>
              <a:ext cx="2952082" cy="1233028"/>
            </a:xfrm>
            <a:prstGeom prst="rect">
              <a:avLst/>
            </a:prstGeom>
            <a:gradFill flip="none" rotWithShape="1">
              <a:gsLst>
                <a:gs pos="100000">
                  <a:srgbClr val="D35C68"/>
                </a:gs>
                <a:gs pos="100000">
                  <a:srgbClr val="E500A4">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b="1" dirty="0">
                <a:latin typeface="Avenir Book" panose="02000503020000020003" pitchFamily="2" charset="0"/>
              </a:endParaRPr>
            </a:p>
          </p:txBody>
        </p:sp>
        <p:sp>
          <p:nvSpPr>
            <p:cNvPr id="29" name="CuadroTexto 28">
              <a:extLst>
                <a:ext uri="{FF2B5EF4-FFF2-40B4-BE49-F238E27FC236}">
                  <a16:creationId xmlns:a16="http://schemas.microsoft.com/office/drawing/2014/main" id="{C8B86045-13CC-CE71-6CCE-A1C9561ECC50}"/>
                </a:ext>
              </a:extLst>
            </p:cNvPr>
            <p:cNvSpPr txBox="1"/>
            <p:nvPr/>
          </p:nvSpPr>
          <p:spPr>
            <a:xfrm>
              <a:off x="1969746" y="5041337"/>
              <a:ext cx="2952082" cy="954107"/>
            </a:xfrm>
            <a:prstGeom prst="rect">
              <a:avLst/>
            </a:prstGeom>
            <a:solidFill>
              <a:schemeClr val="bg1">
                <a:alpha val="0"/>
              </a:scheme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chemeClr val="bg1"/>
                  </a:solidFill>
                  <a:effectLst/>
                  <a:uLnTx/>
                  <a:uFillTx/>
                  <a:latin typeface="Avenir Heavy" panose="02000503020000020003" pitchFamily="2" charset="0"/>
                  <a:ea typeface="+mn-ea"/>
                </a:rPr>
                <a:t>Violencia normalizada</a:t>
              </a:r>
            </a:p>
          </p:txBody>
        </p:sp>
      </p:grpSp>
    </p:spTree>
    <p:extLst>
      <p:ext uri="{BB962C8B-B14F-4D97-AF65-F5344CB8AC3E}">
        <p14:creationId xmlns:p14="http://schemas.microsoft.com/office/powerpoint/2010/main" val="19899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F68113-05A4-0F4E-D0EC-9CE29B4D60C5}"/>
              </a:ext>
            </a:extLst>
          </p:cNvPr>
          <p:cNvSpPr txBox="1"/>
          <p:nvPr/>
        </p:nvSpPr>
        <p:spPr>
          <a:xfrm>
            <a:off x="2681847" y="2486717"/>
            <a:ext cx="91115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Vamos a hacer</a:t>
            </a:r>
            <a:endParaRPr kumimoji="0" lang="es-MX" sz="4400" b="1" i="1" u="none" strike="noStrike" kern="1200" cap="none" spc="0" normalizeH="0" baseline="0" noProof="0" dirty="0">
              <a:ln>
                <a:noFill/>
              </a:ln>
              <a:solidFill>
                <a:srgbClr val="403DCC"/>
              </a:solidFill>
              <a:effectLst/>
              <a:uLnTx/>
              <a:uFillTx/>
              <a:latin typeface="Avenir Black" panose="02000503020000020003" pitchFamily="2" charset="0"/>
              <a:ea typeface="+mn-ea"/>
              <a:cs typeface="+mn-cs"/>
            </a:endParaRPr>
          </a:p>
        </p:txBody>
      </p:sp>
      <p:sp>
        <p:nvSpPr>
          <p:cNvPr id="6" name="Elipse 5">
            <a:extLst>
              <a:ext uri="{FF2B5EF4-FFF2-40B4-BE49-F238E27FC236}">
                <a16:creationId xmlns:a16="http://schemas.microsoft.com/office/drawing/2014/main" id="{33E96620-4C54-DBC7-81D5-785439804B9F}"/>
              </a:ext>
            </a:extLst>
          </p:cNvPr>
          <p:cNvSpPr/>
          <p:nvPr/>
        </p:nvSpPr>
        <p:spPr>
          <a:xfrm>
            <a:off x="721876" y="2449013"/>
            <a:ext cx="1959972" cy="1959972"/>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F62757BD-A30E-D656-FF31-626E73B9BDED}"/>
              </a:ext>
            </a:extLst>
          </p:cNvPr>
          <p:cNvPicPr>
            <a:picLocks noChangeAspect="1"/>
          </p:cNvPicPr>
          <p:nvPr/>
        </p:nvPicPr>
        <p:blipFill>
          <a:blip r:embed="rId3"/>
          <a:stretch>
            <a:fillRect/>
          </a:stretch>
        </p:blipFill>
        <p:spPr>
          <a:xfrm>
            <a:off x="721876" y="2449013"/>
            <a:ext cx="1959972" cy="1959972"/>
          </a:xfrm>
          <a:prstGeom prst="rect">
            <a:avLst/>
          </a:prstGeom>
        </p:spPr>
      </p:pic>
      <p:sp>
        <p:nvSpPr>
          <p:cNvPr id="2" name="CuadroTexto 1">
            <a:extLst>
              <a:ext uri="{FF2B5EF4-FFF2-40B4-BE49-F238E27FC236}">
                <a16:creationId xmlns:a16="http://schemas.microsoft.com/office/drawing/2014/main" id="{C995752C-E33B-C1F2-32AA-C5724B39A4A8}"/>
              </a:ext>
            </a:extLst>
          </p:cNvPr>
          <p:cNvSpPr txBox="1"/>
          <p:nvPr/>
        </p:nvSpPr>
        <p:spPr>
          <a:xfrm>
            <a:off x="2681846" y="3220616"/>
            <a:ext cx="91115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0" u="none" strike="noStrike" kern="1200" cap="none" spc="0" normalizeH="0" baseline="0" noProof="0" dirty="0">
                <a:ln>
                  <a:noFill/>
                </a:ln>
                <a:solidFill>
                  <a:srgbClr val="D35C68"/>
                </a:solidFill>
                <a:effectLst/>
                <a:uLnTx/>
                <a:uFillTx/>
                <a:latin typeface="Avenir Black" panose="02000503020000020003" pitchFamily="2" charset="0"/>
                <a:ea typeface="+mn-ea"/>
                <a:cs typeface="+mn-cs"/>
              </a:rPr>
              <a:t>UN EJERCICIO</a:t>
            </a:r>
          </a:p>
        </p:txBody>
      </p:sp>
    </p:spTree>
    <p:extLst>
      <p:ext uri="{BB962C8B-B14F-4D97-AF65-F5344CB8AC3E}">
        <p14:creationId xmlns:p14="http://schemas.microsoft.com/office/powerpoint/2010/main" val="5377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144D5BA-F920-79AA-5DB8-80FBDE48D23D}"/>
              </a:ext>
            </a:extLst>
          </p:cNvPr>
          <p:cNvSpPr txBox="1"/>
          <p:nvPr/>
        </p:nvSpPr>
        <p:spPr>
          <a:xfrm>
            <a:off x="0" y="119334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¿Crees que estas situaciones son </a:t>
            </a:r>
            <a:r>
              <a:rPr kumimoji="0" lang="es-MX" sz="3600" b="1" i="1" u="none" strike="noStrike" kern="1200" cap="none" spc="0" normalizeH="0" baseline="0" noProof="0" dirty="0">
                <a:ln>
                  <a:noFill/>
                </a:ln>
                <a:solidFill>
                  <a:srgbClr val="D35C68"/>
                </a:solidFill>
                <a:effectLst/>
                <a:uLnTx/>
                <a:uFillTx/>
                <a:latin typeface="Avenir Black" panose="02000503020000020003" pitchFamily="2" charset="0"/>
                <a:ea typeface="+mn-ea"/>
                <a:cs typeface="+mn-cs"/>
              </a:rPr>
              <a:t>discriminación</a:t>
            </a:r>
            <a:r>
              <a:rPr kumimoji="0" lang="es-MX" sz="36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a:t>
            </a:r>
          </a:p>
        </p:txBody>
      </p:sp>
      <p:sp>
        <p:nvSpPr>
          <p:cNvPr id="2" name="CuadroTexto 1">
            <a:extLst>
              <a:ext uri="{FF2B5EF4-FFF2-40B4-BE49-F238E27FC236}">
                <a16:creationId xmlns:a16="http://schemas.microsoft.com/office/drawing/2014/main" id="{78EF0A44-53F6-AD26-C237-15D92223579A}"/>
              </a:ext>
            </a:extLst>
          </p:cNvPr>
          <p:cNvSpPr txBox="1"/>
          <p:nvPr/>
        </p:nvSpPr>
        <p:spPr>
          <a:xfrm>
            <a:off x="1379035" y="2160362"/>
            <a:ext cx="4352691" cy="138499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Que el requerimiento para un trabajo sea hablar inglés</a:t>
            </a:r>
          </a:p>
        </p:txBody>
      </p:sp>
      <p:sp>
        <p:nvSpPr>
          <p:cNvPr id="4" name="CuadroTexto 3">
            <a:extLst>
              <a:ext uri="{FF2B5EF4-FFF2-40B4-BE49-F238E27FC236}">
                <a16:creationId xmlns:a16="http://schemas.microsoft.com/office/drawing/2014/main" id="{8DE56828-0164-B0E0-6237-97C7C7E9E364}"/>
              </a:ext>
            </a:extLst>
          </p:cNvPr>
          <p:cNvSpPr txBox="1"/>
          <p:nvPr/>
        </p:nvSpPr>
        <p:spPr>
          <a:xfrm>
            <a:off x="1379034" y="3717998"/>
            <a:ext cx="435269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Que te pregunten si tienes coche</a:t>
            </a:r>
          </a:p>
        </p:txBody>
      </p:sp>
      <p:sp>
        <p:nvSpPr>
          <p:cNvPr id="6" name="CuadroTexto 5">
            <a:extLst>
              <a:ext uri="{FF2B5EF4-FFF2-40B4-BE49-F238E27FC236}">
                <a16:creationId xmlns:a16="http://schemas.microsoft.com/office/drawing/2014/main" id="{1A1FF638-D166-5BEE-B7D2-03AA83FB5CCC}"/>
              </a:ext>
            </a:extLst>
          </p:cNvPr>
          <p:cNvSpPr txBox="1"/>
          <p:nvPr/>
        </p:nvSpPr>
        <p:spPr>
          <a:xfrm>
            <a:off x="6460274" y="2159145"/>
            <a:ext cx="4352691" cy="955323"/>
          </a:xfrm>
          <a:prstGeom prst="rect">
            <a:avLst/>
          </a:prstGeom>
          <a:solidFill>
            <a:schemeClr val="bg1"/>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Días oficiales libres</a:t>
            </a:r>
          </a:p>
        </p:txBody>
      </p:sp>
      <p:sp>
        <p:nvSpPr>
          <p:cNvPr id="7" name="CuadroTexto 6">
            <a:extLst>
              <a:ext uri="{FF2B5EF4-FFF2-40B4-BE49-F238E27FC236}">
                <a16:creationId xmlns:a16="http://schemas.microsoft.com/office/drawing/2014/main" id="{9BDDE496-8083-DAFD-1A7C-02CC7F250DC5}"/>
              </a:ext>
            </a:extLst>
          </p:cNvPr>
          <p:cNvSpPr txBox="1"/>
          <p:nvPr/>
        </p:nvSpPr>
        <p:spPr>
          <a:xfrm>
            <a:off x="6460274" y="3287110"/>
            <a:ext cx="4352691" cy="138499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Que el requerimiento para un trabajo sea tener título universitario</a:t>
            </a:r>
          </a:p>
        </p:txBody>
      </p:sp>
      <p:sp>
        <p:nvSpPr>
          <p:cNvPr id="8" name="CuadroTexto 7">
            <a:extLst>
              <a:ext uri="{FF2B5EF4-FFF2-40B4-BE49-F238E27FC236}">
                <a16:creationId xmlns:a16="http://schemas.microsoft.com/office/drawing/2014/main" id="{F2258181-7754-818A-8A8F-EA4E193722FA}"/>
              </a:ext>
            </a:extLst>
          </p:cNvPr>
          <p:cNvSpPr txBox="1"/>
          <p:nvPr/>
        </p:nvSpPr>
        <p:spPr>
          <a:xfrm>
            <a:off x="6460274" y="4844746"/>
            <a:ext cx="435269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Ausencia de convocatorias públicas</a:t>
            </a:r>
          </a:p>
        </p:txBody>
      </p:sp>
      <p:sp>
        <p:nvSpPr>
          <p:cNvPr id="9" name="CuadroTexto 8">
            <a:extLst>
              <a:ext uri="{FF2B5EF4-FFF2-40B4-BE49-F238E27FC236}">
                <a16:creationId xmlns:a16="http://schemas.microsoft.com/office/drawing/2014/main" id="{73731F4A-6805-BAEB-95BC-DBD9C0AC77B9}"/>
              </a:ext>
            </a:extLst>
          </p:cNvPr>
          <p:cNvSpPr txBox="1"/>
          <p:nvPr/>
        </p:nvSpPr>
        <p:spPr>
          <a:xfrm>
            <a:off x="1379034" y="4844746"/>
            <a:ext cx="435269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Flexibilidad para las madres de familia</a:t>
            </a:r>
          </a:p>
        </p:txBody>
      </p:sp>
    </p:spTree>
    <p:extLst>
      <p:ext uri="{BB962C8B-B14F-4D97-AF65-F5344CB8AC3E}">
        <p14:creationId xmlns:p14="http://schemas.microsoft.com/office/powerpoint/2010/main" val="2593781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38AC7B9-529D-557B-4144-C0CA93A81804}"/>
              </a:ext>
            </a:extLst>
          </p:cNvPr>
          <p:cNvSpPr txBox="1"/>
          <p:nvPr/>
        </p:nvSpPr>
        <p:spPr>
          <a:xfrm>
            <a:off x="0" y="2432304"/>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a:t>
            </a:r>
            <a:r>
              <a:rPr kumimoji="0" lang="es-MX" sz="8000" b="1" i="1" u="none" strike="noStrike" kern="1200" cap="none" spc="0" normalizeH="0" baseline="0" noProof="0" dirty="0">
                <a:ln>
                  <a:noFill/>
                </a:ln>
                <a:solidFill>
                  <a:srgbClr val="D35C68"/>
                </a:solidFill>
                <a:effectLst/>
                <a:uLnTx/>
                <a:uFillTx/>
                <a:latin typeface="Avenir Black" panose="02000503020000020003" pitchFamily="2" charset="0"/>
                <a:ea typeface="+mn-ea"/>
                <a:cs typeface="+mn-cs"/>
              </a:rPr>
              <a:t>discriminación</a:t>
            </a:r>
            <a:endParaRPr kumimoji="0" lang="es-MX" sz="8000" b="1" i="0" u="none" strike="noStrike" kern="1200" cap="none" spc="0" normalizeH="0" baseline="0" noProof="0" dirty="0">
              <a:ln>
                <a:noFill/>
              </a:ln>
              <a:solidFill>
                <a:srgbClr val="D35C68"/>
              </a:solidFill>
              <a:effectLst/>
              <a:uLnTx/>
              <a:uFillTx/>
              <a:latin typeface="Avenir Heavy" panose="02000503020000020003" pitchFamily="2" charset="0"/>
              <a:ea typeface="+mn-ea"/>
              <a:cs typeface="+mn-cs"/>
            </a:endParaRPr>
          </a:p>
        </p:txBody>
      </p:sp>
      <p:sp>
        <p:nvSpPr>
          <p:cNvPr id="11" name="CuadroTexto 10">
            <a:extLst>
              <a:ext uri="{FF2B5EF4-FFF2-40B4-BE49-F238E27FC236}">
                <a16:creationId xmlns:a16="http://schemas.microsoft.com/office/drawing/2014/main" id="{BDAC5482-AE15-28C3-1C65-B52551841EB8}"/>
              </a:ext>
            </a:extLst>
          </p:cNvPr>
          <p:cNvSpPr txBox="1"/>
          <p:nvPr/>
        </p:nvSpPr>
        <p:spPr>
          <a:xfrm>
            <a:off x="0" y="3429000"/>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puede ser </a:t>
            </a:r>
            <a:r>
              <a:rPr kumimoji="0" lang="es-MX" sz="8000" b="1" i="0" u="none" strike="noStrike" kern="1200" cap="none" spc="0" normalizeH="0" baseline="0" noProof="0" dirty="0">
                <a:ln>
                  <a:solidFill>
                    <a:srgbClr val="D35C68"/>
                  </a:solidFill>
                </a:ln>
                <a:noFill/>
                <a:effectLst/>
                <a:uLnTx/>
                <a:uFillTx/>
                <a:latin typeface="Avenir Heavy" panose="02000503020000020003" pitchFamily="2" charset="0"/>
                <a:ea typeface="+mn-ea"/>
                <a:cs typeface="+mn-cs"/>
              </a:rPr>
              <a:t>invisible</a:t>
            </a:r>
          </a:p>
        </p:txBody>
      </p:sp>
    </p:spTree>
    <p:extLst>
      <p:ext uri="{BB962C8B-B14F-4D97-AF65-F5344CB8AC3E}">
        <p14:creationId xmlns:p14="http://schemas.microsoft.com/office/powerpoint/2010/main" val="428492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5F3F9DCC-12A6-DEF0-27C8-B16F636EDF89}"/>
              </a:ext>
            </a:extLst>
          </p:cNvPr>
          <p:cNvSpPr/>
          <p:nvPr/>
        </p:nvSpPr>
        <p:spPr>
          <a:xfrm>
            <a:off x="861446" y="638456"/>
            <a:ext cx="5765369" cy="5713560"/>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a:extLst>
              <a:ext uri="{FF2B5EF4-FFF2-40B4-BE49-F238E27FC236}">
                <a16:creationId xmlns:a16="http://schemas.microsoft.com/office/drawing/2014/main" id="{EF96F8A0-8779-02B4-2977-E0695C495897}"/>
              </a:ext>
            </a:extLst>
          </p:cNvPr>
          <p:cNvSpPr/>
          <p:nvPr/>
        </p:nvSpPr>
        <p:spPr>
          <a:xfrm>
            <a:off x="5565185" y="717323"/>
            <a:ext cx="5765369" cy="5713560"/>
          </a:xfrm>
          <a:prstGeom prst="ellipse">
            <a:avLst/>
          </a:prstGeom>
          <a:solidFill>
            <a:srgbClr val="1D86B1">
              <a:alpha val="768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CuadroTexto 11">
            <a:extLst>
              <a:ext uri="{FF2B5EF4-FFF2-40B4-BE49-F238E27FC236}">
                <a16:creationId xmlns:a16="http://schemas.microsoft.com/office/drawing/2014/main" id="{838E45E6-CD73-A15B-076A-38FBEC40D518}"/>
              </a:ext>
            </a:extLst>
          </p:cNvPr>
          <p:cNvSpPr txBox="1"/>
          <p:nvPr/>
        </p:nvSpPr>
        <p:spPr>
          <a:xfrm>
            <a:off x="1768098" y="3035494"/>
            <a:ext cx="3797085" cy="1077218"/>
          </a:xfrm>
          <a:prstGeom prst="rect">
            <a:avLst/>
          </a:prstGeom>
          <a:noFill/>
        </p:spPr>
        <p:txBody>
          <a:bodyPr wrap="square" rtlCol="0">
            <a:spAutoFit/>
          </a:bodyPr>
          <a:lstStyle/>
          <a:p>
            <a:pPr algn="ctr"/>
            <a:r>
              <a:rPr lang="es-MX" sz="3200" b="1" dirty="0">
                <a:solidFill>
                  <a:schemeClr val="bg1">
                    <a:lumMod val="95000"/>
                  </a:schemeClr>
                </a:solidFill>
                <a:latin typeface="Avenir Black" panose="02000503020000020003" pitchFamily="2" charset="0"/>
              </a:rPr>
              <a:t>Violencia de género</a:t>
            </a:r>
            <a:endParaRPr lang="es-MX" sz="4400" b="1" dirty="0">
              <a:solidFill>
                <a:schemeClr val="bg1">
                  <a:lumMod val="95000"/>
                </a:schemeClr>
              </a:solidFill>
              <a:latin typeface="Avenir Black" panose="02000503020000020003" pitchFamily="2" charset="0"/>
            </a:endParaRPr>
          </a:p>
        </p:txBody>
      </p:sp>
      <p:sp>
        <p:nvSpPr>
          <p:cNvPr id="13" name="CuadroTexto 12">
            <a:extLst>
              <a:ext uri="{FF2B5EF4-FFF2-40B4-BE49-F238E27FC236}">
                <a16:creationId xmlns:a16="http://schemas.microsoft.com/office/drawing/2014/main" id="{16FFC218-1E96-DC29-E455-252BEAC83ABC}"/>
              </a:ext>
            </a:extLst>
          </p:cNvPr>
          <p:cNvSpPr txBox="1"/>
          <p:nvPr/>
        </p:nvSpPr>
        <p:spPr>
          <a:xfrm>
            <a:off x="6471835" y="3035494"/>
            <a:ext cx="4231039" cy="1077218"/>
          </a:xfrm>
          <a:prstGeom prst="rect">
            <a:avLst/>
          </a:prstGeom>
          <a:noFill/>
        </p:spPr>
        <p:txBody>
          <a:bodyPr wrap="square" rtlCol="0">
            <a:spAutoFit/>
          </a:bodyPr>
          <a:lstStyle/>
          <a:p>
            <a:pPr algn="ctr"/>
            <a:r>
              <a:rPr lang="es-MX" sz="3200" b="1" dirty="0">
                <a:solidFill>
                  <a:schemeClr val="bg1">
                    <a:lumMod val="95000"/>
                  </a:schemeClr>
                </a:solidFill>
                <a:latin typeface="Avenir Black" panose="02000503020000020003" pitchFamily="2" charset="0"/>
              </a:rPr>
              <a:t>Violencia normalizada</a:t>
            </a:r>
          </a:p>
        </p:txBody>
      </p:sp>
    </p:spTree>
    <p:extLst>
      <p:ext uri="{BB962C8B-B14F-4D97-AF65-F5344CB8AC3E}">
        <p14:creationId xmlns:p14="http://schemas.microsoft.com/office/powerpoint/2010/main" val="15783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2D52-B6B4-3AF2-5A7A-48A9A3C97647}"/>
            </a:ext>
          </a:extLst>
        </p:cNvPr>
        <p:cNvGrpSpPr/>
        <p:nvPr/>
      </p:nvGrpSpPr>
      <p:grpSpPr>
        <a:xfrm>
          <a:off x="0" y="0"/>
          <a:ext cx="0" cy="0"/>
          <a:chOff x="0" y="0"/>
          <a:chExt cx="0" cy="0"/>
        </a:xfrm>
      </p:grpSpPr>
      <p:pic>
        <p:nvPicPr>
          <p:cNvPr id="1026" name="Picture 2" descr="mesa rectangular de madera marrón">
            <a:extLst>
              <a:ext uri="{FF2B5EF4-FFF2-40B4-BE49-F238E27FC236}">
                <a16:creationId xmlns:a16="http://schemas.microsoft.com/office/drawing/2014/main" id="{231AC30E-0020-3D8B-FC79-F1EE31EC0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87"/>
          <a:stretch/>
        </p:blipFill>
        <p:spPr bwMode="auto">
          <a:xfrm>
            <a:off x="-1" y="0"/>
            <a:ext cx="13018883" cy="757809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F88678BD-83F3-BE21-CC8A-C0147937966F}"/>
              </a:ext>
            </a:extLst>
          </p:cNvPr>
          <p:cNvSpPr>
            <a:spLocks noGrp="1" noRot="1" noMove="1" noResize="1" noEditPoints="1" noAdjustHandles="1" noChangeArrowheads="1" noChangeShapeType="1"/>
          </p:cNvSpPr>
          <p:nvPr/>
        </p:nvSpPr>
        <p:spPr>
          <a:xfrm>
            <a:off x="-43437" y="-36236"/>
            <a:ext cx="12746526" cy="7614331"/>
          </a:xfrm>
          <a:prstGeom prst="rect">
            <a:avLst/>
          </a:prstGeom>
          <a:solidFill>
            <a:schemeClr val="tx1">
              <a:alpha val="4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889EEC07-C9E1-88A1-6A98-FB75C5108EAF}"/>
              </a:ext>
            </a:extLst>
          </p:cNvPr>
          <p:cNvSpPr txBox="1"/>
          <p:nvPr/>
        </p:nvSpPr>
        <p:spPr>
          <a:xfrm>
            <a:off x="1746431" y="2819552"/>
            <a:ext cx="9526018" cy="1938992"/>
          </a:xfrm>
          <a:prstGeom prst="rect">
            <a:avLst/>
          </a:prstGeom>
          <a:noFill/>
        </p:spPr>
        <p:txBody>
          <a:bodyPr wrap="square" rtlCol="0">
            <a:spAutoFit/>
          </a:bodyPr>
          <a:lstStyle/>
          <a:p>
            <a:pPr algn="ctr"/>
            <a:r>
              <a:rPr lang="es-MX" sz="4000" b="1" dirty="0">
                <a:solidFill>
                  <a:srgbClr val="ECECEC"/>
                </a:solidFill>
                <a:effectLst/>
                <a:latin typeface="Avenir Black" panose="02000503020000020003" pitchFamily="2" charset="0"/>
              </a:rPr>
              <a:t>La ves pasar por Recursos Humanos, presentarse en juntas, sentarse en una </a:t>
            </a:r>
            <a:r>
              <a:rPr lang="es-MX" sz="4000" b="1" dirty="0">
                <a:solidFill>
                  <a:srgbClr val="1D86B1"/>
                </a:solidFill>
                <a:effectLst/>
                <a:latin typeface="Avenir Black" panose="02000503020000020003" pitchFamily="2" charset="0"/>
              </a:rPr>
              <a:t>silla frente a ti.</a:t>
            </a:r>
            <a:endParaRPr lang="es-MX" sz="3600" b="1" dirty="0">
              <a:solidFill>
                <a:srgbClr val="1D86B1"/>
              </a:solidFill>
            </a:endParaRPr>
          </a:p>
        </p:txBody>
      </p:sp>
    </p:spTree>
    <p:extLst>
      <p:ext uri="{BB962C8B-B14F-4D97-AF65-F5344CB8AC3E}">
        <p14:creationId xmlns:p14="http://schemas.microsoft.com/office/powerpoint/2010/main" val="4165324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35C68"/>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A03B63-DA03-9597-B22A-2E8773EE899D}"/>
              </a:ext>
            </a:extLst>
          </p:cNvPr>
          <p:cNvSpPr txBox="1"/>
          <p:nvPr/>
        </p:nvSpPr>
        <p:spPr>
          <a:xfrm>
            <a:off x="2155557" y="2967335"/>
            <a:ext cx="8119819" cy="923330"/>
          </a:xfrm>
          <a:prstGeom prst="rect">
            <a:avLst/>
          </a:prstGeom>
          <a:noFill/>
        </p:spPr>
        <p:txBody>
          <a:bodyPr wrap="square" rtlCol="0">
            <a:spAutoFit/>
          </a:bodyPr>
          <a:lstStyle/>
          <a:p>
            <a:pPr algn="ctr"/>
            <a:r>
              <a:rPr lang="es-MX" sz="5400" b="1" dirty="0">
                <a:solidFill>
                  <a:schemeClr val="bg1">
                    <a:lumMod val="95000"/>
                  </a:schemeClr>
                </a:solidFill>
                <a:latin typeface="Avenir Black" panose="02000503020000020003" pitchFamily="2" charset="0"/>
              </a:rPr>
              <a:t>¿Cómo se ve esto?</a:t>
            </a:r>
            <a:endParaRPr lang="es-MX" sz="7200" b="1" dirty="0">
              <a:solidFill>
                <a:schemeClr val="bg1">
                  <a:lumMod val="95000"/>
                </a:schemeClr>
              </a:solidFill>
              <a:latin typeface="Avenir Black" panose="02000503020000020003" pitchFamily="2" charset="0"/>
            </a:endParaRPr>
          </a:p>
        </p:txBody>
      </p:sp>
    </p:spTree>
    <p:extLst>
      <p:ext uri="{BB962C8B-B14F-4D97-AF65-F5344CB8AC3E}">
        <p14:creationId xmlns:p14="http://schemas.microsoft.com/office/powerpoint/2010/main" val="290450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Google Shape;773;p26">
            <a:extLst>
              <a:ext uri="{FF2B5EF4-FFF2-40B4-BE49-F238E27FC236}">
                <a16:creationId xmlns:a16="http://schemas.microsoft.com/office/drawing/2014/main" id="{69E8BF7C-3E9C-F363-6E55-184181E981AF}"/>
              </a:ext>
            </a:extLst>
          </p:cNvPr>
          <p:cNvSpPr/>
          <p:nvPr/>
        </p:nvSpPr>
        <p:spPr>
          <a:xfrm>
            <a:off x="698375" y="5617249"/>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B28EFF"/>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Chantajear</a:t>
            </a:r>
            <a:endParaRPr lang="en-US" b="1" dirty="0">
              <a:solidFill>
                <a:schemeClr val="bg1"/>
              </a:solidFill>
              <a:latin typeface="Avenir Medium" panose="02000503020000020003" pitchFamily="2" charset="0"/>
            </a:endParaRPr>
          </a:p>
        </p:txBody>
      </p:sp>
      <p:sp>
        <p:nvSpPr>
          <p:cNvPr id="30" name="Google Shape;783;p26">
            <a:extLst>
              <a:ext uri="{FF2B5EF4-FFF2-40B4-BE49-F238E27FC236}">
                <a16:creationId xmlns:a16="http://schemas.microsoft.com/office/drawing/2014/main" id="{F945DF24-A3A8-A436-1E67-2911C52AFD94}"/>
              </a:ext>
            </a:extLst>
          </p:cNvPr>
          <p:cNvSpPr/>
          <p:nvPr/>
        </p:nvSpPr>
        <p:spPr>
          <a:xfrm>
            <a:off x="4111075" y="1096809"/>
            <a:ext cx="3876714" cy="4659246"/>
          </a:xfrm>
          <a:custGeom>
            <a:avLst/>
            <a:gdLst/>
            <a:ahLst/>
            <a:cxnLst/>
            <a:rect l="l" t="t" r="r" b="b"/>
            <a:pathLst>
              <a:path w="88326" h="106155" extrusionOk="0">
                <a:moveTo>
                  <a:pt x="48137" y="1"/>
                </a:moveTo>
                <a:cubicBezTo>
                  <a:pt x="48011" y="1"/>
                  <a:pt x="47947" y="64"/>
                  <a:pt x="47947" y="191"/>
                </a:cubicBezTo>
                <a:cubicBezTo>
                  <a:pt x="47947" y="286"/>
                  <a:pt x="48011" y="381"/>
                  <a:pt x="48137" y="381"/>
                </a:cubicBezTo>
                <a:cubicBezTo>
                  <a:pt x="48612" y="381"/>
                  <a:pt x="49119" y="381"/>
                  <a:pt x="49626" y="412"/>
                </a:cubicBezTo>
                <a:cubicBezTo>
                  <a:pt x="49721" y="412"/>
                  <a:pt x="49816" y="349"/>
                  <a:pt x="49816" y="222"/>
                </a:cubicBezTo>
                <a:cubicBezTo>
                  <a:pt x="49816" y="127"/>
                  <a:pt x="49721" y="32"/>
                  <a:pt x="49626" y="32"/>
                </a:cubicBezTo>
                <a:cubicBezTo>
                  <a:pt x="49119" y="1"/>
                  <a:pt x="48612" y="1"/>
                  <a:pt x="48137" y="1"/>
                </a:cubicBezTo>
                <a:close/>
                <a:moveTo>
                  <a:pt x="46617" y="1"/>
                </a:moveTo>
                <a:cubicBezTo>
                  <a:pt x="46142" y="32"/>
                  <a:pt x="45636" y="32"/>
                  <a:pt x="45129" y="64"/>
                </a:cubicBezTo>
                <a:cubicBezTo>
                  <a:pt x="45034" y="64"/>
                  <a:pt x="44939" y="159"/>
                  <a:pt x="44939" y="254"/>
                </a:cubicBezTo>
                <a:cubicBezTo>
                  <a:pt x="44970" y="381"/>
                  <a:pt x="45034" y="444"/>
                  <a:pt x="45129" y="444"/>
                </a:cubicBezTo>
                <a:lnTo>
                  <a:pt x="45160" y="444"/>
                </a:lnTo>
                <a:cubicBezTo>
                  <a:pt x="45636" y="412"/>
                  <a:pt x="46142" y="381"/>
                  <a:pt x="46649" y="381"/>
                </a:cubicBezTo>
                <a:cubicBezTo>
                  <a:pt x="46744" y="381"/>
                  <a:pt x="46839" y="286"/>
                  <a:pt x="46807" y="191"/>
                </a:cubicBezTo>
                <a:cubicBezTo>
                  <a:pt x="46807" y="96"/>
                  <a:pt x="46744" y="1"/>
                  <a:pt x="46649" y="1"/>
                </a:cubicBezTo>
                <a:close/>
                <a:moveTo>
                  <a:pt x="51114" y="127"/>
                </a:moveTo>
                <a:cubicBezTo>
                  <a:pt x="51019" y="127"/>
                  <a:pt x="50924" y="191"/>
                  <a:pt x="50924" y="317"/>
                </a:cubicBezTo>
                <a:cubicBezTo>
                  <a:pt x="50924" y="412"/>
                  <a:pt x="50988" y="507"/>
                  <a:pt x="51083" y="507"/>
                </a:cubicBezTo>
                <a:cubicBezTo>
                  <a:pt x="51589" y="539"/>
                  <a:pt x="52096" y="602"/>
                  <a:pt x="52571" y="666"/>
                </a:cubicBezTo>
                <a:lnTo>
                  <a:pt x="52603" y="666"/>
                </a:lnTo>
                <a:cubicBezTo>
                  <a:pt x="52698" y="666"/>
                  <a:pt x="52761" y="602"/>
                  <a:pt x="52793" y="507"/>
                </a:cubicBezTo>
                <a:cubicBezTo>
                  <a:pt x="52793" y="381"/>
                  <a:pt x="52729" y="317"/>
                  <a:pt x="52603" y="286"/>
                </a:cubicBezTo>
                <a:cubicBezTo>
                  <a:pt x="52128" y="222"/>
                  <a:pt x="51621" y="159"/>
                  <a:pt x="51114" y="127"/>
                </a:cubicBezTo>
                <a:close/>
                <a:moveTo>
                  <a:pt x="43678" y="184"/>
                </a:moveTo>
                <a:cubicBezTo>
                  <a:pt x="43666" y="184"/>
                  <a:pt x="43653" y="186"/>
                  <a:pt x="43640" y="191"/>
                </a:cubicBezTo>
                <a:cubicBezTo>
                  <a:pt x="43134" y="222"/>
                  <a:pt x="42627" y="286"/>
                  <a:pt x="42152" y="349"/>
                </a:cubicBezTo>
                <a:cubicBezTo>
                  <a:pt x="42025" y="349"/>
                  <a:pt x="41962" y="444"/>
                  <a:pt x="41962" y="539"/>
                </a:cubicBezTo>
                <a:cubicBezTo>
                  <a:pt x="41994" y="634"/>
                  <a:pt x="42057" y="697"/>
                  <a:pt x="42152" y="697"/>
                </a:cubicBezTo>
                <a:lnTo>
                  <a:pt x="42184" y="697"/>
                </a:lnTo>
                <a:cubicBezTo>
                  <a:pt x="42659" y="634"/>
                  <a:pt x="43165" y="602"/>
                  <a:pt x="43672" y="539"/>
                </a:cubicBezTo>
                <a:cubicBezTo>
                  <a:pt x="43767" y="539"/>
                  <a:pt x="43830" y="444"/>
                  <a:pt x="43830" y="349"/>
                </a:cubicBezTo>
                <a:cubicBezTo>
                  <a:pt x="43830" y="267"/>
                  <a:pt x="43759" y="184"/>
                  <a:pt x="43678" y="184"/>
                </a:cubicBezTo>
                <a:close/>
                <a:moveTo>
                  <a:pt x="40701" y="533"/>
                </a:moveTo>
                <a:cubicBezTo>
                  <a:pt x="40689" y="533"/>
                  <a:pt x="40676" y="535"/>
                  <a:pt x="40663" y="539"/>
                </a:cubicBezTo>
                <a:cubicBezTo>
                  <a:pt x="40157" y="602"/>
                  <a:pt x="39650" y="697"/>
                  <a:pt x="39175" y="792"/>
                </a:cubicBezTo>
                <a:cubicBezTo>
                  <a:pt x="39080" y="792"/>
                  <a:pt x="39017" y="887"/>
                  <a:pt x="39017" y="982"/>
                </a:cubicBezTo>
                <a:cubicBezTo>
                  <a:pt x="39048" y="1077"/>
                  <a:pt x="39112" y="1141"/>
                  <a:pt x="39207" y="1141"/>
                </a:cubicBezTo>
                <a:lnTo>
                  <a:pt x="39238" y="1141"/>
                </a:lnTo>
                <a:cubicBezTo>
                  <a:pt x="39713" y="1046"/>
                  <a:pt x="40220" y="982"/>
                  <a:pt x="40695" y="919"/>
                </a:cubicBezTo>
                <a:cubicBezTo>
                  <a:pt x="40822" y="887"/>
                  <a:pt x="40885" y="792"/>
                  <a:pt x="40853" y="697"/>
                </a:cubicBezTo>
                <a:cubicBezTo>
                  <a:pt x="40853" y="615"/>
                  <a:pt x="40782" y="533"/>
                  <a:pt x="40701" y="533"/>
                </a:cubicBezTo>
                <a:close/>
                <a:moveTo>
                  <a:pt x="54123" y="476"/>
                </a:moveTo>
                <a:cubicBezTo>
                  <a:pt x="53996" y="476"/>
                  <a:pt x="53901" y="539"/>
                  <a:pt x="53901" y="634"/>
                </a:cubicBezTo>
                <a:cubicBezTo>
                  <a:pt x="53869" y="761"/>
                  <a:pt x="53933" y="856"/>
                  <a:pt x="54059" y="856"/>
                </a:cubicBezTo>
                <a:cubicBezTo>
                  <a:pt x="54535" y="951"/>
                  <a:pt x="55041" y="1014"/>
                  <a:pt x="55516" y="1109"/>
                </a:cubicBezTo>
                <a:cubicBezTo>
                  <a:pt x="55516" y="1141"/>
                  <a:pt x="55548" y="1141"/>
                  <a:pt x="55548" y="1141"/>
                </a:cubicBezTo>
                <a:cubicBezTo>
                  <a:pt x="55643" y="1141"/>
                  <a:pt x="55706" y="1077"/>
                  <a:pt x="55738" y="982"/>
                </a:cubicBezTo>
                <a:cubicBezTo>
                  <a:pt x="55738" y="887"/>
                  <a:pt x="55675" y="761"/>
                  <a:pt x="55580" y="761"/>
                </a:cubicBezTo>
                <a:cubicBezTo>
                  <a:pt x="55105" y="666"/>
                  <a:pt x="54598" y="571"/>
                  <a:pt x="54123" y="476"/>
                </a:cubicBezTo>
                <a:close/>
                <a:moveTo>
                  <a:pt x="37739" y="1069"/>
                </a:moveTo>
                <a:cubicBezTo>
                  <a:pt x="37721" y="1069"/>
                  <a:pt x="37703" y="1072"/>
                  <a:pt x="37687" y="1077"/>
                </a:cubicBezTo>
                <a:cubicBezTo>
                  <a:pt x="37212" y="1172"/>
                  <a:pt x="36705" y="1299"/>
                  <a:pt x="36230" y="1426"/>
                </a:cubicBezTo>
                <a:cubicBezTo>
                  <a:pt x="36135" y="1426"/>
                  <a:pt x="36071" y="1552"/>
                  <a:pt x="36103" y="1647"/>
                </a:cubicBezTo>
                <a:cubicBezTo>
                  <a:pt x="36135" y="1742"/>
                  <a:pt x="36198" y="1774"/>
                  <a:pt x="36293" y="1774"/>
                </a:cubicBezTo>
                <a:lnTo>
                  <a:pt x="36325" y="1774"/>
                </a:lnTo>
                <a:cubicBezTo>
                  <a:pt x="36800" y="1647"/>
                  <a:pt x="37275" y="1552"/>
                  <a:pt x="37782" y="1426"/>
                </a:cubicBezTo>
                <a:cubicBezTo>
                  <a:pt x="37877" y="1426"/>
                  <a:pt x="37940" y="1331"/>
                  <a:pt x="37908" y="1204"/>
                </a:cubicBezTo>
                <a:cubicBezTo>
                  <a:pt x="37908" y="1126"/>
                  <a:pt x="37822" y="1069"/>
                  <a:pt x="37739" y="1069"/>
                </a:cubicBezTo>
                <a:close/>
                <a:moveTo>
                  <a:pt x="56988" y="1069"/>
                </a:moveTo>
                <a:cubicBezTo>
                  <a:pt x="56911" y="1069"/>
                  <a:pt x="56841" y="1131"/>
                  <a:pt x="56815" y="1236"/>
                </a:cubicBezTo>
                <a:cubicBezTo>
                  <a:pt x="56815" y="1331"/>
                  <a:pt x="56878" y="1426"/>
                  <a:pt x="56973" y="1457"/>
                </a:cubicBezTo>
                <a:cubicBezTo>
                  <a:pt x="57448" y="1552"/>
                  <a:pt x="57923" y="1679"/>
                  <a:pt x="58398" y="1837"/>
                </a:cubicBezTo>
                <a:lnTo>
                  <a:pt x="58461" y="1837"/>
                </a:lnTo>
                <a:cubicBezTo>
                  <a:pt x="58525" y="1837"/>
                  <a:pt x="58620" y="1774"/>
                  <a:pt x="58620" y="1679"/>
                </a:cubicBezTo>
                <a:cubicBezTo>
                  <a:pt x="58651" y="1584"/>
                  <a:pt x="58588" y="1489"/>
                  <a:pt x="58493" y="1457"/>
                </a:cubicBezTo>
                <a:cubicBezTo>
                  <a:pt x="58018" y="1331"/>
                  <a:pt x="57543" y="1204"/>
                  <a:pt x="57036" y="1077"/>
                </a:cubicBezTo>
                <a:cubicBezTo>
                  <a:pt x="57020" y="1072"/>
                  <a:pt x="57004" y="1069"/>
                  <a:pt x="56988" y="1069"/>
                </a:cubicBezTo>
                <a:close/>
                <a:moveTo>
                  <a:pt x="34855" y="1797"/>
                </a:moveTo>
                <a:cubicBezTo>
                  <a:pt x="34838" y="1797"/>
                  <a:pt x="34822" y="1800"/>
                  <a:pt x="34805" y="1806"/>
                </a:cubicBezTo>
                <a:cubicBezTo>
                  <a:pt x="34298" y="1932"/>
                  <a:pt x="33823" y="2091"/>
                  <a:pt x="33348" y="2217"/>
                </a:cubicBezTo>
                <a:cubicBezTo>
                  <a:pt x="33253" y="2249"/>
                  <a:pt x="33190" y="2376"/>
                  <a:pt x="33221" y="2471"/>
                </a:cubicBezTo>
                <a:cubicBezTo>
                  <a:pt x="33253" y="2534"/>
                  <a:pt x="33316" y="2597"/>
                  <a:pt x="33411" y="2597"/>
                </a:cubicBezTo>
                <a:lnTo>
                  <a:pt x="33475" y="2597"/>
                </a:lnTo>
                <a:cubicBezTo>
                  <a:pt x="33950" y="2439"/>
                  <a:pt x="34425" y="2281"/>
                  <a:pt x="34900" y="2154"/>
                </a:cubicBezTo>
                <a:cubicBezTo>
                  <a:pt x="34995" y="2122"/>
                  <a:pt x="35058" y="2027"/>
                  <a:pt x="35026" y="1932"/>
                </a:cubicBezTo>
                <a:cubicBezTo>
                  <a:pt x="35000" y="1854"/>
                  <a:pt x="34931" y="1797"/>
                  <a:pt x="34855" y="1797"/>
                </a:cubicBezTo>
                <a:close/>
                <a:moveTo>
                  <a:pt x="59897" y="1892"/>
                </a:moveTo>
                <a:cubicBezTo>
                  <a:pt x="59813" y="1892"/>
                  <a:pt x="59723" y="1949"/>
                  <a:pt x="59697" y="2027"/>
                </a:cubicBezTo>
                <a:cubicBezTo>
                  <a:pt x="59665" y="2122"/>
                  <a:pt x="59728" y="2217"/>
                  <a:pt x="59823" y="2249"/>
                </a:cubicBezTo>
                <a:cubicBezTo>
                  <a:pt x="60298" y="2407"/>
                  <a:pt x="60773" y="2566"/>
                  <a:pt x="61248" y="2756"/>
                </a:cubicBezTo>
                <a:lnTo>
                  <a:pt x="61312" y="2756"/>
                </a:lnTo>
                <a:cubicBezTo>
                  <a:pt x="61375" y="2756"/>
                  <a:pt x="61438" y="2692"/>
                  <a:pt x="61470" y="2629"/>
                </a:cubicBezTo>
                <a:cubicBezTo>
                  <a:pt x="61502" y="2534"/>
                  <a:pt x="61470" y="2439"/>
                  <a:pt x="61375" y="2376"/>
                </a:cubicBezTo>
                <a:cubicBezTo>
                  <a:pt x="60900" y="2217"/>
                  <a:pt x="60425" y="2059"/>
                  <a:pt x="59950" y="1901"/>
                </a:cubicBezTo>
                <a:cubicBezTo>
                  <a:pt x="59933" y="1895"/>
                  <a:pt x="59915" y="1892"/>
                  <a:pt x="59897" y="1892"/>
                </a:cubicBezTo>
                <a:close/>
                <a:moveTo>
                  <a:pt x="31976" y="2684"/>
                </a:moveTo>
                <a:cubicBezTo>
                  <a:pt x="31957" y="2684"/>
                  <a:pt x="31940" y="2687"/>
                  <a:pt x="31923" y="2692"/>
                </a:cubicBezTo>
                <a:cubicBezTo>
                  <a:pt x="31448" y="2882"/>
                  <a:pt x="31004" y="3041"/>
                  <a:pt x="30529" y="3231"/>
                </a:cubicBezTo>
                <a:cubicBezTo>
                  <a:pt x="30434" y="3262"/>
                  <a:pt x="30371" y="3389"/>
                  <a:pt x="30403" y="3484"/>
                </a:cubicBezTo>
                <a:cubicBezTo>
                  <a:pt x="30434" y="3547"/>
                  <a:pt x="30529" y="3579"/>
                  <a:pt x="30593" y="3579"/>
                </a:cubicBezTo>
                <a:lnTo>
                  <a:pt x="30656" y="3579"/>
                </a:lnTo>
                <a:cubicBezTo>
                  <a:pt x="31131" y="3389"/>
                  <a:pt x="31574" y="3231"/>
                  <a:pt x="32049" y="3072"/>
                </a:cubicBezTo>
                <a:cubicBezTo>
                  <a:pt x="32144" y="3041"/>
                  <a:pt x="32208" y="2914"/>
                  <a:pt x="32176" y="2819"/>
                </a:cubicBezTo>
                <a:cubicBezTo>
                  <a:pt x="32150" y="2741"/>
                  <a:pt x="32060" y="2684"/>
                  <a:pt x="31976" y="2684"/>
                </a:cubicBezTo>
                <a:close/>
                <a:moveTo>
                  <a:pt x="62718" y="2906"/>
                </a:moveTo>
                <a:cubicBezTo>
                  <a:pt x="62641" y="2906"/>
                  <a:pt x="62567" y="2963"/>
                  <a:pt x="62515" y="3041"/>
                </a:cubicBezTo>
                <a:cubicBezTo>
                  <a:pt x="62483" y="3136"/>
                  <a:pt x="62547" y="3231"/>
                  <a:pt x="62642" y="3262"/>
                </a:cubicBezTo>
                <a:cubicBezTo>
                  <a:pt x="63085" y="3484"/>
                  <a:pt x="63560" y="3674"/>
                  <a:pt x="64004" y="3864"/>
                </a:cubicBezTo>
                <a:cubicBezTo>
                  <a:pt x="64035" y="3896"/>
                  <a:pt x="64035" y="3896"/>
                  <a:pt x="64067" y="3896"/>
                </a:cubicBezTo>
                <a:cubicBezTo>
                  <a:pt x="64130" y="3896"/>
                  <a:pt x="64225" y="3864"/>
                  <a:pt x="64257" y="3769"/>
                </a:cubicBezTo>
                <a:cubicBezTo>
                  <a:pt x="64289" y="3674"/>
                  <a:pt x="64257" y="3579"/>
                  <a:pt x="64162" y="3516"/>
                </a:cubicBezTo>
                <a:cubicBezTo>
                  <a:pt x="63687" y="3326"/>
                  <a:pt x="63244" y="3104"/>
                  <a:pt x="62768" y="2914"/>
                </a:cubicBezTo>
                <a:cubicBezTo>
                  <a:pt x="62752" y="2908"/>
                  <a:pt x="62735" y="2906"/>
                  <a:pt x="62718" y="2906"/>
                </a:cubicBezTo>
                <a:close/>
                <a:moveTo>
                  <a:pt x="29215" y="3775"/>
                </a:moveTo>
                <a:cubicBezTo>
                  <a:pt x="29189" y="3775"/>
                  <a:pt x="29162" y="3783"/>
                  <a:pt x="29136" y="3801"/>
                </a:cubicBezTo>
                <a:cubicBezTo>
                  <a:pt x="28661" y="3991"/>
                  <a:pt x="28218" y="4181"/>
                  <a:pt x="27774" y="4403"/>
                </a:cubicBezTo>
                <a:cubicBezTo>
                  <a:pt x="27679" y="4434"/>
                  <a:pt x="27647" y="4561"/>
                  <a:pt x="27679" y="4656"/>
                </a:cubicBezTo>
                <a:cubicBezTo>
                  <a:pt x="27711" y="4719"/>
                  <a:pt x="27774" y="4751"/>
                  <a:pt x="27837" y="4751"/>
                </a:cubicBezTo>
                <a:lnTo>
                  <a:pt x="27932" y="4751"/>
                </a:lnTo>
                <a:cubicBezTo>
                  <a:pt x="28376" y="4529"/>
                  <a:pt x="28819" y="4339"/>
                  <a:pt x="29294" y="4149"/>
                </a:cubicBezTo>
                <a:cubicBezTo>
                  <a:pt x="29389" y="4086"/>
                  <a:pt x="29421" y="3991"/>
                  <a:pt x="29389" y="3896"/>
                </a:cubicBezTo>
                <a:cubicBezTo>
                  <a:pt x="29344" y="3827"/>
                  <a:pt x="29282" y="3775"/>
                  <a:pt x="29215" y="3775"/>
                </a:cubicBezTo>
                <a:close/>
                <a:moveTo>
                  <a:pt x="65421" y="4169"/>
                </a:moveTo>
                <a:cubicBezTo>
                  <a:pt x="65351" y="4169"/>
                  <a:pt x="65286" y="4205"/>
                  <a:pt x="65239" y="4276"/>
                </a:cubicBezTo>
                <a:cubicBezTo>
                  <a:pt x="65207" y="4371"/>
                  <a:pt x="65239" y="4466"/>
                  <a:pt x="65334" y="4529"/>
                </a:cubicBezTo>
                <a:cubicBezTo>
                  <a:pt x="65777" y="4751"/>
                  <a:pt x="66220" y="4973"/>
                  <a:pt x="66664" y="5226"/>
                </a:cubicBezTo>
                <a:lnTo>
                  <a:pt x="66759" y="5226"/>
                </a:lnTo>
                <a:cubicBezTo>
                  <a:pt x="66822" y="5226"/>
                  <a:pt x="66885" y="5194"/>
                  <a:pt x="66917" y="5131"/>
                </a:cubicBezTo>
                <a:cubicBezTo>
                  <a:pt x="66949" y="5036"/>
                  <a:pt x="66917" y="4941"/>
                  <a:pt x="66822" y="4878"/>
                </a:cubicBezTo>
                <a:cubicBezTo>
                  <a:pt x="66410" y="4656"/>
                  <a:pt x="65935" y="4403"/>
                  <a:pt x="65492" y="4181"/>
                </a:cubicBezTo>
                <a:cubicBezTo>
                  <a:pt x="65468" y="4173"/>
                  <a:pt x="65445" y="4169"/>
                  <a:pt x="65421" y="4169"/>
                </a:cubicBezTo>
                <a:close/>
                <a:moveTo>
                  <a:pt x="26488" y="5024"/>
                </a:moveTo>
                <a:cubicBezTo>
                  <a:pt x="26462" y="5024"/>
                  <a:pt x="26436" y="5028"/>
                  <a:pt x="26412" y="5036"/>
                </a:cubicBezTo>
                <a:cubicBezTo>
                  <a:pt x="25969" y="5258"/>
                  <a:pt x="25526" y="5511"/>
                  <a:pt x="25082" y="5733"/>
                </a:cubicBezTo>
                <a:cubicBezTo>
                  <a:pt x="24987" y="5796"/>
                  <a:pt x="24956" y="5891"/>
                  <a:pt x="25019" y="5986"/>
                </a:cubicBezTo>
                <a:cubicBezTo>
                  <a:pt x="25051" y="6049"/>
                  <a:pt x="25114" y="6081"/>
                  <a:pt x="25177" y="6081"/>
                </a:cubicBezTo>
                <a:lnTo>
                  <a:pt x="25272" y="6081"/>
                </a:lnTo>
                <a:cubicBezTo>
                  <a:pt x="25716" y="5828"/>
                  <a:pt x="26159" y="5606"/>
                  <a:pt x="26602" y="5384"/>
                </a:cubicBezTo>
                <a:cubicBezTo>
                  <a:pt x="26666" y="5321"/>
                  <a:pt x="26729" y="5226"/>
                  <a:pt x="26666" y="5131"/>
                </a:cubicBezTo>
                <a:cubicBezTo>
                  <a:pt x="26642" y="5060"/>
                  <a:pt x="26565" y="5024"/>
                  <a:pt x="26488" y="5024"/>
                </a:cubicBezTo>
                <a:close/>
                <a:moveTo>
                  <a:pt x="68035" y="5605"/>
                </a:moveTo>
                <a:cubicBezTo>
                  <a:pt x="67975" y="5605"/>
                  <a:pt x="67908" y="5640"/>
                  <a:pt x="67867" y="5701"/>
                </a:cubicBezTo>
                <a:cubicBezTo>
                  <a:pt x="67836" y="5796"/>
                  <a:pt x="67836" y="5923"/>
                  <a:pt x="67931" y="5954"/>
                </a:cubicBezTo>
                <a:cubicBezTo>
                  <a:pt x="68374" y="6208"/>
                  <a:pt x="68786" y="6493"/>
                  <a:pt x="69197" y="6746"/>
                </a:cubicBezTo>
                <a:cubicBezTo>
                  <a:pt x="69229" y="6778"/>
                  <a:pt x="69261" y="6778"/>
                  <a:pt x="69292" y="6778"/>
                </a:cubicBezTo>
                <a:cubicBezTo>
                  <a:pt x="69356" y="6778"/>
                  <a:pt x="69419" y="6746"/>
                  <a:pt x="69451" y="6714"/>
                </a:cubicBezTo>
                <a:cubicBezTo>
                  <a:pt x="69514" y="6619"/>
                  <a:pt x="69482" y="6493"/>
                  <a:pt x="69387" y="6429"/>
                </a:cubicBezTo>
                <a:cubicBezTo>
                  <a:pt x="68976" y="6176"/>
                  <a:pt x="68564" y="5891"/>
                  <a:pt x="68121" y="5638"/>
                </a:cubicBezTo>
                <a:cubicBezTo>
                  <a:pt x="68098" y="5615"/>
                  <a:pt x="68068" y="5605"/>
                  <a:pt x="68035" y="5605"/>
                </a:cubicBezTo>
                <a:close/>
                <a:moveTo>
                  <a:pt x="23865" y="6449"/>
                </a:moveTo>
                <a:cubicBezTo>
                  <a:pt x="23837" y="6449"/>
                  <a:pt x="23809" y="6453"/>
                  <a:pt x="23784" y="6461"/>
                </a:cubicBezTo>
                <a:cubicBezTo>
                  <a:pt x="23372" y="6714"/>
                  <a:pt x="22929" y="6968"/>
                  <a:pt x="22517" y="7253"/>
                </a:cubicBezTo>
                <a:cubicBezTo>
                  <a:pt x="22422" y="7316"/>
                  <a:pt x="22390" y="7411"/>
                  <a:pt x="22454" y="7506"/>
                </a:cubicBezTo>
                <a:cubicBezTo>
                  <a:pt x="22485" y="7569"/>
                  <a:pt x="22549" y="7601"/>
                  <a:pt x="22612" y="7601"/>
                </a:cubicBezTo>
                <a:cubicBezTo>
                  <a:pt x="22644" y="7601"/>
                  <a:pt x="22675" y="7569"/>
                  <a:pt x="22707" y="7569"/>
                </a:cubicBezTo>
                <a:cubicBezTo>
                  <a:pt x="23119" y="7316"/>
                  <a:pt x="23562" y="7031"/>
                  <a:pt x="23974" y="6809"/>
                </a:cubicBezTo>
                <a:cubicBezTo>
                  <a:pt x="24069" y="6746"/>
                  <a:pt x="24101" y="6619"/>
                  <a:pt x="24037" y="6524"/>
                </a:cubicBezTo>
                <a:cubicBezTo>
                  <a:pt x="24014" y="6478"/>
                  <a:pt x="23940" y="6449"/>
                  <a:pt x="23865" y="6449"/>
                </a:cubicBezTo>
                <a:close/>
                <a:moveTo>
                  <a:pt x="70542" y="7265"/>
                </a:moveTo>
                <a:cubicBezTo>
                  <a:pt x="70475" y="7265"/>
                  <a:pt x="70409" y="7287"/>
                  <a:pt x="70369" y="7348"/>
                </a:cubicBezTo>
                <a:cubicBezTo>
                  <a:pt x="70337" y="7411"/>
                  <a:pt x="70337" y="7538"/>
                  <a:pt x="70432" y="7601"/>
                </a:cubicBezTo>
                <a:cubicBezTo>
                  <a:pt x="70812" y="7886"/>
                  <a:pt x="71224" y="8171"/>
                  <a:pt x="71636" y="8488"/>
                </a:cubicBezTo>
                <a:cubicBezTo>
                  <a:pt x="71667" y="8519"/>
                  <a:pt x="71699" y="8519"/>
                  <a:pt x="71731" y="8519"/>
                </a:cubicBezTo>
                <a:cubicBezTo>
                  <a:pt x="71794" y="8519"/>
                  <a:pt x="71857" y="8488"/>
                  <a:pt x="71889" y="8456"/>
                </a:cubicBezTo>
                <a:cubicBezTo>
                  <a:pt x="71952" y="8393"/>
                  <a:pt x="71921" y="8266"/>
                  <a:pt x="71857" y="8203"/>
                </a:cubicBezTo>
                <a:cubicBezTo>
                  <a:pt x="71446" y="7886"/>
                  <a:pt x="71034" y="7601"/>
                  <a:pt x="70654" y="7284"/>
                </a:cubicBezTo>
                <a:cubicBezTo>
                  <a:pt x="70619" y="7273"/>
                  <a:pt x="70580" y="7265"/>
                  <a:pt x="70542" y="7265"/>
                </a:cubicBezTo>
                <a:close/>
                <a:moveTo>
                  <a:pt x="21376" y="8032"/>
                </a:moveTo>
                <a:cubicBezTo>
                  <a:pt x="21336" y="8032"/>
                  <a:pt x="21293" y="8048"/>
                  <a:pt x="21250" y="8076"/>
                </a:cubicBezTo>
                <a:cubicBezTo>
                  <a:pt x="20839" y="8329"/>
                  <a:pt x="20427" y="8614"/>
                  <a:pt x="20015" y="8899"/>
                </a:cubicBezTo>
                <a:cubicBezTo>
                  <a:pt x="19920" y="8963"/>
                  <a:pt x="19920" y="9090"/>
                  <a:pt x="19984" y="9185"/>
                </a:cubicBezTo>
                <a:cubicBezTo>
                  <a:pt x="20015" y="9216"/>
                  <a:pt x="20079" y="9248"/>
                  <a:pt x="20110" y="9248"/>
                </a:cubicBezTo>
                <a:cubicBezTo>
                  <a:pt x="20174" y="9248"/>
                  <a:pt x="20205" y="9248"/>
                  <a:pt x="20237" y="9216"/>
                </a:cubicBezTo>
                <a:cubicBezTo>
                  <a:pt x="20649" y="8931"/>
                  <a:pt x="21060" y="8646"/>
                  <a:pt x="21472" y="8361"/>
                </a:cubicBezTo>
                <a:cubicBezTo>
                  <a:pt x="21535" y="8329"/>
                  <a:pt x="21567" y="8203"/>
                  <a:pt x="21504" y="8108"/>
                </a:cubicBezTo>
                <a:cubicBezTo>
                  <a:pt x="21469" y="8055"/>
                  <a:pt x="21424" y="8032"/>
                  <a:pt x="21376" y="8032"/>
                </a:cubicBezTo>
                <a:close/>
                <a:moveTo>
                  <a:pt x="72891" y="9077"/>
                </a:moveTo>
                <a:cubicBezTo>
                  <a:pt x="72833" y="9077"/>
                  <a:pt x="72779" y="9101"/>
                  <a:pt x="72744" y="9153"/>
                </a:cubicBezTo>
                <a:cubicBezTo>
                  <a:pt x="72681" y="9248"/>
                  <a:pt x="72713" y="9343"/>
                  <a:pt x="72776" y="9406"/>
                </a:cubicBezTo>
                <a:cubicBezTo>
                  <a:pt x="73156" y="9755"/>
                  <a:pt x="73536" y="10071"/>
                  <a:pt x="73916" y="10388"/>
                </a:cubicBezTo>
                <a:cubicBezTo>
                  <a:pt x="73948" y="10420"/>
                  <a:pt x="73979" y="10451"/>
                  <a:pt x="74043" y="10451"/>
                </a:cubicBezTo>
                <a:cubicBezTo>
                  <a:pt x="74074" y="10451"/>
                  <a:pt x="74138" y="10420"/>
                  <a:pt x="74169" y="10388"/>
                </a:cubicBezTo>
                <a:cubicBezTo>
                  <a:pt x="74233" y="10293"/>
                  <a:pt x="74233" y="10198"/>
                  <a:pt x="74138" y="10103"/>
                </a:cubicBezTo>
                <a:cubicBezTo>
                  <a:pt x="73789" y="9786"/>
                  <a:pt x="73409" y="9438"/>
                  <a:pt x="73029" y="9121"/>
                </a:cubicBezTo>
                <a:cubicBezTo>
                  <a:pt x="72987" y="9093"/>
                  <a:pt x="72937" y="9077"/>
                  <a:pt x="72891" y="9077"/>
                </a:cubicBezTo>
                <a:close/>
                <a:moveTo>
                  <a:pt x="18937" y="9774"/>
                </a:moveTo>
                <a:cubicBezTo>
                  <a:pt x="18897" y="9774"/>
                  <a:pt x="18855" y="9789"/>
                  <a:pt x="18812" y="9818"/>
                </a:cubicBezTo>
                <a:cubicBezTo>
                  <a:pt x="18400" y="10103"/>
                  <a:pt x="18020" y="10420"/>
                  <a:pt x="17640" y="10736"/>
                </a:cubicBezTo>
                <a:cubicBezTo>
                  <a:pt x="17545" y="10800"/>
                  <a:pt x="17545" y="10926"/>
                  <a:pt x="17608" y="10990"/>
                </a:cubicBezTo>
                <a:cubicBezTo>
                  <a:pt x="17640" y="11053"/>
                  <a:pt x="17703" y="11053"/>
                  <a:pt x="17767" y="11053"/>
                </a:cubicBezTo>
                <a:cubicBezTo>
                  <a:pt x="17798" y="11053"/>
                  <a:pt x="17830" y="11053"/>
                  <a:pt x="17862" y="11021"/>
                </a:cubicBezTo>
                <a:cubicBezTo>
                  <a:pt x="18242" y="10705"/>
                  <a:pt x="18653" y="10388"/>
                  <a:pt x="19033" y="10103"/>
                </a:cubicBezTo>
                <a:cubicBezTo>
                  <a:pt x="19128" y="10040"/>
                  <a:pt x="19128" y="9913"/>
                  <a:pt x="19065" y="9850"/>
                </a:cubicBezTo>
                <a:cubicBezTo>
                  <a:pt x="19030" y="9797"/>
                  <a:pt x="18986" y="9774"/>
                  <a:pt x="18937" y="9774"/>
                </a:cubicBezTo>
                <a:close/>
                <a:moveTo>
                  <a:pt x="75119" y="11100"/>
                </a:moveTo>
                <a:cubicBezTo>
                  <a:pt x="75072" y="11100"/>
                  <a:pt x="75024" y="11116"/>
                  <a:pt x="74993" y="11148"/>
                </a:cubicBezTo>
                <a:cubicBezTo>
                  <a:pt x="74929" y="11211"/>
                  <a:pt x="74929" y="11338"/>
                  <a:pt x="74993" y="11401"/>
                </a:cubicBezTo>
                <a:cubicBezTo>
                  <a:pt x="75341" y="11750"/>
                  <a:pt x="75689" y="12098"/>
                  <a:pt x="76038" y="12478"/>
                </a:cubicBezTo>
                <a:cubicBezTo>
                  <a:pt x="76069" y="12510"/>
                  <a:pt x="76133" y="12541"/>
                  <a:pt x="76164" y="12541"/>
                </a:cubicBezTo>
                <a:cubicBezTo>
                  <a:pt x="76228" y="12541"/>
                  <a:pt x="76259" y="12510"/>
                  <a:pt x="76291" y="12478"/>
                </a:cubicBezTo>
                <a:cubicBezTo>
                  <a:pt x="76386" y="12415"/>
                  <a:pt x="76386" y="12288"/>
                  <a:pt x="76291" y="12225"/>
                </a:cubicBezTo>
                <a:cubicBezTo>
                  <a:pt x="75943" y="11845"/>
                  <a:pt x="75594" y="11496"/>
                  <a:pt x="75246" y="11148"/>
                </a:cubicBezTo>
                <a:cubicBezTo>
                  <a:pt x="75214" y="11116"/>
                  <a:pt x="75167" y="11100"/>
                  <a:pt x="75119" y="11100"/>
                </a:cubicBezTo>
                <a:close/>
                <a:moveTo>
                  <a:pt x="16586" y="11652"/>
                </a:moveTo>
                <a:cubicBezTo>
                  <a:pt x="16545" y="11652"/>
                  <a:pt x="16505" y="11662"/>
                  <a:pt x="16468" y="11686"/>
                </a:cubicBezTo>
                <a:cubicBezTo>
                  <a:pt x="16120" y="12035"/>
                  <a:pt x="15740" y="12351"/>
                  <a:pt x="15360" y="12700"/>
                </a:cubicBezTo>
                <a:cubicBezTo>
                  <a:pt x="15297" y="12763"/>
                  <a:pt x="15297" y="12890"/>
                  <a:pt x="15360" y="12953"/>
                </a:cubicBezTo>
                <a:cubicBezTo>
                  <a:pt x="15392" y="13016"/>
                  <a:pt x="15455" y="13016"/>
                  <a:pt x="15487" y="13016"/>
                </a:cubicBezTo>
                <a:cubicBezTo>
                  <a:pt x="15550" y="13016"/>
                  <a:pt x="15582" y="13016"/>
                  <a:pt x="15613" y="12985"/>
                </a:cubicBezTo>
                <a:cubicBezTo>
                  <a:pt x="15993" y="12636"/>
                  <a:pt x="16342" y="12320"/>
                  <a:pt x="16722" y="11971"/>
                </a:cubicBezTo>
                <a:cubicBezTo>
                  <a:pt x="16817" y="11908"/>
                  <a:pt x="16817" y="11813"/>
                  <a:pt x="16753" y="11718"/>
                </a:cubicBezTo>
                <a:cubicBezTo>
                  <a:pt x="16714" y="11679"/>
                  <a:pt x="16651" y="11652"/>
                  <a:pt x="16586" y="11652"/>
                </a:cubicBezTo>
                <a:close/>
                <a:moveTo>
                  <a:pt x="77164" y="13257"/>
                </a:moveTo>
                <a:cubicBezTo>
                  <a:pt x="77121" y="13257"/>
                  <a:pt x="77080" y="13273"/>
                  <a:pt x="77051" y="13301"/>
                </a:cubicBezTo>
                <a:cubicBezTo>
                  <a:pt x="76988" y="13365"/>
                  <a:pt x="76956" y="13491"/>
                  <a:pt x="77020" y="13586"/>
                </a:cubicBezTo>
                <a:cubicBezTo>
                  <a:pt x="77368" y="13935"/>
                  <a:pt x="77685" y="14315"/>
                  <a:pt x="78001" y="14695"/>
                </a:cubicBezTo>
                <a:cubicBezTo>
                  <a:pt x="78033" y="14758"/>
                  <a:pt x="78096" y="14790"/>
                  <a:pt x="78128" y="14790"/>
                </a:cubicBezTo>
                <a:cubicBezTo>
                  <a:pt x="78191" y="14790"/>
                  <a:pt x="78223" y="14758"/>
                  <a:pt x="78255" y="14727"/>
                </a:cubicBezTo>
                <a:cubicBezTo>
                  <a:pt x="78350" y="14663"/>
                  <a:pt x="78350" y="14537"/>
                  <a:pt x="78286" y="14473"/>
                </a:cubicBezTo>
                <a:cubicBezTo>
                  <a:pt x="77970" y="14093"/>
                  <a:pt x="77653" y="13713"/>
                  <a:pt x="77305" y="13333"/>
                </a:cubicBezTo>
                <a:cubicBezTo>
                  <a:pt x="77270" y="13281"/>
                  <a:pt x="77216" y="13257"/>
                  <a:pt x="77164" y="13257"/>
                </a:cubicBezTo>
                <a:close/>
                <a:moveTo>
                  <a:pt x="14410" y="13674"/>
                </a:moveTo>
                <a:cubicBezTo>
                  <a:pt x="14362" y="13674"/>
                  <a:pt x="14315" y="13697"/>
                  <a:pt x="14283" y="13745"/>
                </a:cubicBezTo>
                <a:cubicBezTo>
                  <a:pt x="13935" y="14093"/>
                  <a:pt x="13586" y="14442"/>
                  <a:pt x="13238" y="14790"/>
                </a:cubicBezTo>
                <a:cubicBezTo>
                  <a:pt x="13143" y="14885"/>
                  <a:pt x="13175" y="15012"/>
                  <a:pt x="13238" y="15075"/>
                </a:cubicBezTo>
                <a:cubicBezTo>
                  <a:pt x="13270" y="15107"/>
                  <a:pt x="13301" y="15107"/>
                  <a:pt x="13365" y="15107"/>
                </a:cubicBezTo>
                <a:cubicBezTo>
                  <a:pt x="13428" y="15107"/>
                  <a:pt x="13460" y="15107"/>
                  <a:pt x="13491" y="15075"/>
                </a:cubicBezTo>
                <a:cubicBezTo>
                  <a:pt x="13840" y="14695"/>
                  <a:pt x="14188" y="14347"/>
                  <a:pt x="14536" y="13998"/>
                </a:cubicBezTo>
                <a:cubicBezTo>
                  <a:pt x="14631" y="13935"/>
                  <a:pt x="14631" y="13808"/>
                  <a:pt x="14536" y="13745"/>
                </a:cubicBezTo>
                <a:cubicBezTo>
                  <a:pt x="14505" y="13697"/>
                  <a:pt x="14457" y="13674"/>
                  <a:pt x="14410" y="13674"/>
                </a:cubicBezTo>
                <a:close/>
                <a:moveTo>
                  <a:pt x="79058" y="15579"/>
                </a:moveTo>
                <a:cubicBezTo>
                  <a:pt x="79024" y="15579"/>
                  <a:pt x="78988" y="15589"/>
                  <a:pt x="78951" y="15613"/>
                </a:cubicBezTo>
                <a:cubicBezTo>
                  <a:pt x="78856" y="15677"/>
                  <a:pt x="78856" y="15803"/>
                  <a:pt x="78920" y="15867"/>
                </a:cubicBezTo>
                <a:cubicBezTo>
                  <a:pt x="79205" y="16278"/>
                  <a:pt x="79521" y="16690"/>
                  <a:pt x="79775" y="17070"/>
                </a:cubicBezTo>
                <a:cubicBezTo>
                  <a:pt x="79806" y="17133"/>
                  <a:pt x="79870" y="17165"/>
                  <a:pt x="79933" y="17165"/>
                </a:cubicBezTo>
                <a:cubicBezTo>
                  <a:pt x="79965" y="17165"/>
                  <a:pt x="80028" y="17133"/>
                  <a:pt x="80028" y="17133"/>
                </a:cubicBezTo>
                <a:cubicBezTo>
                  <a:pt x="80123" y="17070"/>
                  <a:pt x="80155" y="16943"/>
                  <a:pt x="80091" y="16880"/>
                </a:cubicBezTo>
                <a:cubicBezTo>
                  <a:pt x="79806" y="16468"/>
                  <a:pt x="79521" y="16057"/>
                  <a:pt x="79205" y="15645"/>
                </a:cubicBezTo>
                <a:cubicBezTo>
                  <a:pt x="79166" y="15606"/>
                  <a:pt x="79114" y="15579"/>
                  <a:pt x="79058" y="15579"/>
                </a:cubicBezTo>
                <a:close/>
                <a:moveTo>
                  <a:pt x="12365" y="15838"/>
                </a:moveTo>
                <a:cubicBezTo>
                  <a:pt x="12313" y="15838"/>
                  <a:pt x="12259" y="15864"/>
                  <a:pt x="12225" y="15898"/>
                </a:cubicBezTo>
                <a:cubicBezTo>
                  <a:pt x="11876" y="16278"/>
                  <a:pt x="11560" y="16658"/>
                  <a:pt x="11243" y="17038"/>
                </a:cubicBezTo>
                <a:cubicBezTo>
                  <a:pt x="11148" y="17102"/>
                  <a:pt x="11180" y="17228"/>
                  <a:pt x="11243" y="17292"/>
                </a:cubicBezTo>
                <a:cubicBezTo>
                  <a:pt x="11275" y="17323"/>
                  <a:pt x="11338" y="17355"/>
                  <a:pt x="11370" y="17355"/>
                </a:cubicBezTo>
                <a:cubicBezTo>
                  <a:pt x="11433" y="17355"/>
                  <a:pt x="11465" y="17323"/>
                  <a:pt x="11528" y="17260"/>
                </a:cubicBezTo>
                <a:cubicBezTo>
                  <a:pt x="11845" y="16880"/>
                  <a:pt x="12161" y="16532"/>
                  <a:pt x="12510" y="16152"/>
                </a:cubicBezTo>
                <a:cubicBezTo>
                  <a:pt x="12573" y="16088"/>
                  <a:pt x="12541" y="15962"/>
                  <a:pt x="12478" y="15898"/>
                </a:cubicBezTo>
                <a:cubicBezTo>
                  <a:pt x="12449" y="15855"/>
                  <a:pt x="12408" y="15838"/>
                  <a:pt x="12365" y="15838"/>
                </a:cubicBezTo>
                <a:close/>
                <a:moveTo>
                  <a:pt x="80761" y="18019"/>
                </a:moveTo>
                <a:cubicBezTo>
                  <a:pt x="80729" y="18019"/>
                  <a:pt x="80695" y="18029"/>
                  <a:pt x="80661" y="18052"/>
                </a:cubicBezTo>
                <a:cubicBezTo>
                  <a:pt x="80566" y="18115"/>
                  <a:pt x="80566" y="18242"/>
                  <a:pt x="80598" y="18305"/>
                </a:cubicBezTo>
                <a:cubicBezTo>
                  <a:pt x="80883" y="18749"/>
                  <a:pt x="81137" y="19160"/>
                  <a:pt x="81390" y="19572"/>
                </a:cubicBezTo>
                <a:cubicBezTo>
                  <a:pt x="81422" y="19635"/>
                  <a:pt x="81485" y="19667"/>
                  <a:pt x="81548" y="19667"/>
                </a:cubicBezTo>
                <a:cubicBezTo>
                  <a:pt x="81580" y="19667"/>
                  <a:pt x="81612" y="19667"/>
                  <a:pt x="81643" y="19635"/>
                </a:cubicBezTo>
                <a:cubicBezTo>
                  <a:pt x="81738" y="19604"/>
                  <a:pt x="81770" y="19477"/>
                  <a:pt x="81707" y="19382"/>
                </a:cubicBezTo>
                <a:cubicBezTo>
                  <a:pt x="81453" y="18970"/>
                  <a:pt x="81200" y="18527"/>
                  <a:pt x="80915" y="18115"/>
                </a:cubicBezTo>
                <a:cubicBezTo>
                  <a:pt x="80874" y="18054"/>
                  <a:pt x="80820" y="18019"/>
                  <a:pt x="80761" y="18019"/>
                </a:cubicBezTo>
                <a:close/>
                <a:moveTo>
                  <a:pt x="10407" y="18134"/>
                </a:moveTo>
                <a:cubicBezTo>
                  <a:pt x="10350" y="18134"/>
                  <a:pt x="10296" y="18158"/>
                  <a:pt x="10261" y="18210"/>
                </a:cubicBezTo>
                <a:cubicBezTo>
                  <a:pt x="9976" y="18590"/>
                  <a:pt x="9659" y="19002"/>
                  <a:pt x="9374" y="19382"/>
                </a:cubicBezTo>
                <a:cubicBezTo>
                  <a:pt x="9311" y="19477"/>
                  <a:pt x="9311" y="19604"/>
                  <a:pt x="9406" y="19667"/>
                </a:cubicBezTo>
                <a:cubicBezTo>
                  <a:pt x="9438" y="19667"/>
                  <a:pt x="9469" y="19699"/>
                  <a:pt x="9501" y="19699"/>
                </a:cubicBezTo>
                <a:cubicBezTo>
                  <a:pt x="9564" y="19699"/>
                  <a:pt x="9628" y="19667"/>
                  <a:pt x="9659" y="19604"/>
                </a:cubicBezTo>
                <a:cubicBezTo>
                  <a:pt x="9944" y="19224"/>
                  <a:pt x="10261" y="18812"/>
                  <a:pt x="10578" y="18432"/>
                </a:cubicBezTo>
                <a:cubicBezTo>
                  <a:pt x="10641" y="18368"/>
                  <a:pt x="10610" y="18242"/>
                  <a:pt x="10546" y="18178"/>
                </a:cubicBezTo>
                <a:cubicBezTo>
                  <a:pt x="10503" y="18150"/>
                  <a:pt x="10454" y="18134"/>
                  <a:pt x="10407" y="18134"/>
                </a:cubicBezTo>
                <a:close/>
                <a:moveTo>
                  <a:pt x="8656" y="20521"/>
                </a:moveTo>
                <a:cubicBezTo>
                  <a:pt x="8596" y="20521"/>
                  <a:pt x="8529" y="20556"/>
                  <a:pt x="8488" y="20617"/>
                </a:cubicBezTo>
                <a:cubicBezTo>
                  <a:pt x="8203" y="21029"/>
                  <a:pt x="7918" y="21440"/>
                  <a:pt x="7664" y="21852"/>
                </a:cubicBezTo>
                <a:cubicBezTo>
                  <a:pt x="7601" y="21947"/>
                  <a:pt x="7633" y="22074"/>
                  <a:pt x="7696" y="22105"/>
                </a:cubicBezTo>
                <a:cubicBezTo>
                  <a:pt x="7728" y="22137"/>
                  <a:pt x="7791" y="22137"/>
                  <a:pt x="7823" y="22137"/>
                </a:cubicBezTo>
                <a:cubicBezTo>
                  <a:pt x="7854" y="22137"/>
                  <a:pt x="7949" y="22105"/>
                  <a:pt x="7981" y="22074"/>
                </a:cubicBezTo>
                <a:cubicBezTo>
                  <a:pt x="8234" y="21630"/>
                  <a:pt x="8519" y="21219"/>
                  <a:pt x="8804" y="20839"/>
                </a:cubicBezTo>
                <a:cubicBezTo>
                  <a:pt x="8868" y="20744"/>
                  <a:pt x="8836" y="20617"/>
                  <a:pt x="8741" y="20554"/>
                </a:cubicBezTo>
                <a:cubicBezTo>
                  <a:pt x="8719" y="20531"/>
                  <a:pt x="8688" y="20521"/>
                  <a:pt x="8656" y="20521"/>
                </a:cubicBezTo>
                <a:close/>
                <a:moveTo>
                  <a:pt x="82289" y="20584"/>
                </a:moveTo>
                <a:cubicBezTo>
                  <a:pt x="82253" y="20584"/>
                  <a:pt x="82215" y="20595"/>
                  <a:pt x="82182" y="20617"/>
                </a:cubicBezTo>
                <a:cubicBezTo>
                  <a:pt x="82087" y="20649"/>
                  <a:pt x="82087" y="20775"/>
                  <a:pt x="82118" y="20870"/>
                </a:cubicBezTo>
                <a:cubicBezTo>
                  <a:pt x="82340" y="21314"/>
                  <a:pt x="82562" y="21757"/>
                  <a:pt x="82783" y="22200"/>
                </a:cubicBezTo>
                <a:cubicBezTo>
                  <a:pt x="82815" y="22264"/>
                  <a:pt x="82878" y="22295"/>
                  <a:pt x="82973" y="22295"/>
                </a:cubicBezTo>
                <a:cubicBezTo>
                  <a:pt x="83005" y="22295"/>
                  <a:pt x="83005" y="22295"/>
                  <a:pt x="83037" y="22264"/>
                </a:cubicBezTo>
                <a:cubicBezTo>
                  <a:pt x="83132" y="22232"/>
                  <a:pt x="83163" y="22105"/>
                  <a:pt x="83132" y="22010"/>
                </a:cubicBezTo>
                <a:cubicBezTo>
                  <a:pt x="82910" y="21567"/>
                  <a:pt x="82688" y="21124"/>
                  <a:pt x="82435" y="20680"/>
                </a:cubicBezTo>
                <a:cubicBezTo>
                  <a:pt x="82415" y="20619"/>
                  <a:pt x="82354" y="20584"/>
                  <a:pt x="82289" y="20584"/>
                </a:cubicBezTo>
                <a:close/>
                <a:moveTo>
                  <a:pt x="50133" y="23309"/>
                </a:moveTo>
                <a:cubicBezTo>
                  <a:pt x="49721" y="23309"/>
                  <a:pt x="49277" y="23309"/>
                  <a:pt x="48866" y="23341"/>
                </a:cubicBezTo>
                <a:cubicBezTo>
                  <a:pt x="48771" y="23341"/>
                  <a:pt x="48676" y="23436"/>
                  <a:pt x="48676" y="23531"/>
                </a:cubicBezTo>
                <a:cubicBezTo>
                  <a:pt x="48707" y="23626"/>
                  <a:pt x="48771" y="23721"/>
                  <a:pt x="48866" y="23721"/>
                </a:cubicBezTo>
                <a:lnTo>
                  <a:pt x="48897" y="23721"/>
                </a:lnTo>
                <a:cubicBezTo>
                  <a:pt x="49309" y="23689"/>
                  <a:pt x="49721" y="23657"/>
                  <a:pt x="50133" y="23657"/>
                </a:cubicBezTo>
                <a:lnTo>
                  <a:pt x="50386" y="23657"/>
                </a:lnTo>
                <a:cubicBezTo>
                  <a:pt x="50481" y="23657"/>
                  <a:pt x="50576" y="23594"/>
                  <a:pt x="50576" y="23499"/>
                </a:cubicBezTo>
                <a:cubicBezTo>
                  <a:pt x="50576" y="23372"/>
                  <a:pt x="50481" y="23309"/>
                  <a:pt x="50386" y="23309"/>
                </a:cubicBezTo>
                <a:close/>
                <a:moveTo>
                  <a:pt x="51874" y="23372"/>
                </a:moveTo>
                <a:cubicBezTo>
                  <a:pt x="51779" y="23372"/>
                  <a:pt x="51684" y="23436"/>
                  <a:pt x="51684" y="23531"/>
                </a:cubicBezTo>
                <a:cubicBezTo>
                  <a:pt x="51653" y="23657"/>
                  <a:pt x="51748" y="23752"/>
                  <a:pt x="51843" y="23752"/>
                </a:cubicBezTo>
                <a:cubicBezTo>
                  <a:pt x="52318" y="23784"/>
                  <a:pt x="52824" y="23879"/>
                  <a:pt x="53299" y="23942"/>
                </a:cubicBezTo>
                <a:cubicBezTo>
                  <a:pt x="53331" y="23974"/>
                  <a:pt x="53331" y="23974"/>
                  <a:pt x="53331" y="23974"/>
                </a:cubicBezTo>
                <a:cubicBezTo>
                  <a:pt x="53426" y="23974"/>
                  <a:pt x="53521" y="23911"/>
                  <a:pt x="53521" y="23816"/>
                </a:cubicBezTo>
                <a:cubicBezTo>
                  <a:pt x="53553" y="23689"/>
                  <a:pt x="53489" y="23594"/>
                  <a:pt x="53363" y="23594"/>
                </a:cubicBezTo>
                <a:cubicBezTo>
                  <a:pt x="52888" y="23499"/>
                  <a:pt x="52381" y="23436"/>
                  <a:pt x="51874" y="23372"/>
                </a:cubicBezTo>
                <a:close/>
                <a:moveTo>
                  <a:pt x="47377" y="23467"/>
                </a:moveTo>
                <a:cubicBezTo>
                  <a:pt x="46871" y="23531"/>
                  <a:pt x="46364" y="23626"/>
                  <a:pt x="45889" y="23721"/>
                </a:cubicBezTo>
                <a:cubicBezTo>
                  <a:pt x="45794" y="23721"/>
                  <a:pt x="45699" y="23847"/>
                  <a:pt x="45731" y="23942"/>
                </a:cubicBezTo>
                <a:cubicBezTo>
                  <a:pt x="45762" y="24037"/>
                  <a:pt x="45826" y="24101"/>
                  <a:pt x="45921" y="24101"/>
                </a:cubicBezTo>
                <a:cubicBezTo>
                  <a:pt x="45921" y="24101"/>
                  <a:pt x="45952" y="24101"/>
                  <a:pt x="45952" y="24069"/>
                </a:cubicBezTo>
                <a:cubicBezTo>
                  <a:pt x="46427" y="23974"/>
                  <a:pt x="46934" y="23911"/>
                  <a:pt x="47409" y="23847"/>
                </a:cubicBezTo>
                <a:cubicBezTo>
                  <a:pt x="47504" y="23816"/>
                  <a:pt x="47599" y="23721"/>
                  <a:pt x="47567" y="23626"/>
                </a:cubicBezTo>
                <a:cubicBezTo>
                  <a:pt x="47567" y="23531"/>
                  <a:pt x="47472" y="23467"/>
                  <a:pt x="47377" y="23467"/>
                </a:cubicBezTo>
                <a:close/>
                <a:moveTo>
                  <a:pt x="7017" y="23054"/>
                </a:moveTo>
                <a:cubicBezTo>
                  <a:pt x="6949" y="23054"/>
                  <a:pt x="6882" y="23089"/>
                  <a:pt x="6841" y="23150"/>
                </a:cubicBezTo>
                <a:cubicBezTo>
                  <a:pt x="6588" y="23562"/>
                  <a:pt x="6334" y="24006"/>
                  <a:pt x="6113" y="24449"/>
                </a:cubicBezTo>
                <a:cubicBezTo>
                  <a:pt x="6049" y="24512"/>
                  <a:pt x="6081" y="24639"/>
                  <a:pt x="6176" y="24702"/>
                </a:cubicBezTo>
                <a:lnTo>
                  <a:pt x="6271" y="24702"/>
                </a:lnTo>
                <a:cubicBezTo>
                  <a:pt x="6334" y="24702"/>
                  <a:pt x="6398" y="24671"/>
                  <a:pt x="6429" y="24607"/>
                </a:cubicBezTo>
                <a:cubicBezTo>
                  <a:pt x="6683" y="24196"/>
                  <a:pt x="6936" y="23752"/>
                  <a:pt x="7189" y="23341"/>
                </a:cubicBezTo>
                <a:cubicBezTo>
                  <a:pt x="7221" y="23246"/>
                  <a:pt x="7189" y="23119"/>
                  <a:pt x="7126" y="23087"/>
                </a:cubicBezTo>
                <a:cubicBezTo>
                  <a:pt x="7092" y="23065"/>
                  <a:pt x="7055" y="23054"/>
                  <a:pt x="7017" y="23054"/>
                </a:cubicBezTo>
                <a:close/>
                <a:moveTo>
                  <a:pt x="54851" y="23911"/>
                </a:moveTo>
                <a:cubicBezTo>
                  <a:pt x="54756" y="23911"/>
                  <a:pt x="54661" y="23942"/>
                  <a:pt x="54630" y="24069"/>
                </a:cubicBezTo>
                <a:cubicBezTo>
                  <a:pt x="54598" y="24164"/>
                  <a:pt x="54661" y="24259"/>
                  <a:pt x="54756" y="24291"/>
                </a:cubicBezTo>
                <a:cubicBezTo>
                  <a:pt x="55231" y="24417"/>
                  <a:pt x="55706" y="24576"/>
                  <a:pt x="56150" y="24734"/>
                </a:cubicBezTo>
                <a:lnTo>
                  <a:pt x="56213" y="24734"/>
                </a:lnTo>
                <a:cubicBezTo>
                  <a:pt x="56308" y="24734"/>
                  <a:pt x="56371" y="24702"/>
                  <a:pt x="56403" y="24639"/>
                </a:cubicBezTo>
                <a:cubicBezTo>
                  <a:pt x="56435" y="24512"/>
                  <a:pt x="56371" y="24417"/>
                  <a:pt x="56276" y="24386"/>
                </a:cubicBezTo>
                <a:cubicBezTo>
                  <a:pt x="55833" y="24196"/>
                  <a:pt x="55326" y="24069"/>
                  <a:pt x="54851" y="23911"/>
                </a:cubicBezTo>
                <a:close/>
                <a:moveTo>
                  <a:pt x="44453" y="24061"/>
                </a:moveTo>
                <a:cubicBezTo>
                  <a:pt x="44435" y="24061"/>
                  <a:pt x="44417" y="24063"/>
                  <a:pt x="44400" y="24069"/>
                </a:cubicBezTo>
                <a:cubicBezTo>
                  <a:pt x="43925" y="24196"/>
                  <a:pt x="43450" y="24354"/>
                  <a:pt x="42975" y="24512"/>
                </a:cubicBezTo>
                <a:cubicBezTo>
                  <a:pt x="42880" y="24544"/>
                  <a:pt x="42817" y="24639"/>
                  <a:pt x="42849" y="24734"/>
                </a:cubicBezTo>
                <a:cubicBezTo>
                  <a:pt x="42880" y="24829"/>
                  <a:pt x="42944" y="24861"/>
                  <a:pt x="43039" y="24861"/>
                </a:cubicBezTo>
                <a:lnTo>
                  <a:pt x="43102" y="24861"/>
                </a:lnTo>
                <a:cubicBezTo>
                  <a:pt x="43577" y="24702"/>
                  <a:pt x="44052" y="24544"/>
                  <a:pt x="44495" y="24417"/>
                </a:cubicBezTo>
                <a:cubicBezTo>
                  <a:pt x="44622" y="24386"/>
                  <a:pt x="44654" y="24291"/>
                  <a:pt x="44654" y="24196"/>
                </a:cubicBezTo>
                <a:cubicBezTo>
                  <a:pt x="44628" y="24117"/>
                  <a:pt x="44537" y="24061"/>
                  <a:pt x="44453" y="24061"/>
                </a:cubicBezTo>
                <a:close/>
                <a:moveTo>
                  <a:pt x="83596" y="23283"/>
                </a:moveTo>
                <a:cubicBezTo>
                  <a:pt x="83567" y="23283"/>
                  <a:pt x="83538" y="23291"/>
                  <a:pt x="83512" y="23309"/>
                </a:cubicBezTo>
                <a:cubicBezTo>
                  <a:pt x="83417" y="23341"/>
                  <a:pt x="83385" y="23436"/>
                  <a:pt x="83417" y="23531"/>
                </a:cubicBezTo>
                <a:cubicBezTo>
                  <a:pt x="83607" y="23974"/>
                  <a:pt x="83828" y="24449"/>
                  <a:pt x="83987" y="24892"/>
                </a:cubicBezTo>
                <a:cubicBezTo>
                  <a:pt x="84018" y="24987"/>
                  <a:pt x="84082" y="25019"/>
                  <a:pt x="84177" y="25019"/>
                </a:cubicBezTo>
                <a:lnTo>
                  <a:pt x="84240" y="25019"/>
                </a:lnTo>
                <a:cubicBezTo>
                  <a:pt x="84335" y="24987"/>
                  <a:pt x="84367" y="24861"/>
                  <a:pt x="84335" y="24766"/>
                </a:cubicBezTo>
                <a:cubicBezTo>
                  <a:pt x="84145" y="24322"/>
                  <a:pt x="83955" y="23847"/>
                  <a:pt x="83765" y="23404"/>
                </a:cubicBezTo>
                <a:cubicBezTo>
                  <a:pt x="83742" y="23335"/>
                  <a:pt x="83670" y="23283"/>
                  <a:pt x="83596" y="23283"/>
                </a:cubicBezTo>
                <a:close/>
                <a:moveTo>
                  <a:pt x="57599" y="24944"/>
                </a:moveTo>
                <a:cubicBezTo>
                  <a:pt x="57531" y="24944"/>
                  <a:pt x="57472" y="24979"/>
                  <a:pt x="57448" y="25051"/>
                </a:cubicBezTo>
                <a:cubicBezTo>
                  <a:pt x="57385" y="25146"/>
                  <a:pt x="57416" y="25272"/>
                  <a:pt x="57511" y="25304"/>
                </a:cubicBezTo>
                <a:cubicBezTo>
                  <a:pt x="57955" y="25494"/>
                  <a:pt x="58398" y="25747"/>
                  <a:pt x="58842" y="25969"/>
                </a:cubicBezTo>
                <a:cubicBezTo>
                  <a:pt x="58873" y="26001"/>
                  <a:pt x="58905" y="26001"/>
                  <a:pt x="58937" y="26001"/>
                </a:cubicBezTo>
                <a:cubicBezTo>
                  <a:pt x="59000" y="26001"/>
                  <a:pt x="59063" y="25969"/>
                  <a:pt x="59095" y="25906"/>
                </a:cubicBezTo>
                <a:cubicBezTo>
                  <a:pt x="59127" y="25811"/>
                  <a:pt x="59127" y="25716"/>
                  <a:pt x="59032" y="25652"/>
                </a:cubicBezTo>
                <a:cubicBezTo>
                  <a:pt x="58588" y="25399"/>
                  <a:pt x="58145" y="25177"/>
                  <a:pt x="57670" y="24956"/>
                </a:cubicBezTo>
                <a:cubicBezTo>
                  <a:pt x="57646" y="24948"/>
                  <a:pt x="57622" y="24944"/>
                  <a:pt x="57599" y="24944"/>
                </a:cubicBezTo>
                <a:close/>
                <a:moveTo>
                  <a:pt x="41652" y="25039"/>
                </a:moveTo>
                <a:cubicBezTo>
                  <a:pt x="41629" y="25039"/>
                  <a:pt x="41606" y="25043"/>
                  <a:pt x="41582" y="25051"/>
                </a:cubicBezTo>
                <a:cubicBezTo>
                  <a:pt x="41107" y="25241"/>
                  <a:pt x="40663" y="25462"/>
                  <a:pt x="40220" y="25684"/>
                </a:cubicBezTo>
                <a:cubicBezTo>
                  <a:pt x="40125" y="25747"/>
                  <a:pt x="40093" y="25842"/>
                  <a:pt x="40125" y="25937"/>
                </a:cubicBezTo>
                <a:cubicBezTo>
                  <a:pt x="40157" y="26001"/>
                  <a:pt x="40220" y="26064"/>
                  <a:pt x="40283" y="26064"/>
                </a:cubicBezTo>
                <a:cubicBezTo>
                  <a:pt x="40315" y="26064"/>
                  <a:pt x="40347" y="26032"/>
                  <a:pt x="40378" y="26032"/>
                </a:cubicBezTo>
                <a:cubicBezTo>
                  <a:pt x="40822" y="25811"/>
                  <a:pt x="41265" y="25589"/>
                  <a:pt x="41709" y="25399"/>
                </a:cubicBezTo>
                <a:cubicBezTo>
                  <a:pt x="41804" y="25367"/>
                  <a:pt x="41867" y="25241"/>
                  <a:pt x="41804" y="25146"/>
                </a:cubicBezTo>
                <a:cubicBezTo>
                  <a:pt x="41780" y="25074"/>
                  <a:pt x="41720" y="25039"/>
                  <a:pt x="41652" y="25039"/>
                </a:cubicBezTo>
                <a:close/>
                <a:moveTo>
                  <a:pt x="5530" y="25651"/>
                </a:moveTo>
                <a:cubicBezTo>
                  <a:pt x="5465" y="25651"/>
                  <a:pt x="5405" y="25686"/>
                  <a:pt x="5384" y="25747"/>
                </a:cubicBezTo>
                <a:cubicBezTo>
                  <a:pt x="5162" y="26191"/>
                  <a:pt x="4909" y="26634"/>
                  <a:pt x="4719" y="27109"/>
                </a:cubicBezTo>
                <a:cubicBezTo>
                  <a:pt x="4656" y="27172"/>
                  <a:pt x="4687" y="27299"/>
                  <a:pt x="4782" y="27362"/>
                </a:cubicBezTo>
                <a:lnTo>
                  <a:pt x="4877" y="27362"/>
                </a:lnTo>
                <a:cubicBezTo>
                  <a:pt x="4941" y="27362"/>
                  <a:pt x="5004" y="27331"/>
                  <a:pt x="5036" y="27267"/>
                </a:cubicBezTo>
                <a:cubicBezTo>
                  <a:pt x="5257" y="26824"/>
                  <a:pt x="5479" y="26381"/>
                  <a:pt x="5701" y="25937"/>
                </a:cubicBezTo>
                <a:cubicBezTo>
                  <a:pt x="5764" y="25842"/>
                  <a:pt x="5732" y="25716"/>
                  <a:pt x="5637" y="25684"/>
                </a:cubicBezTo>
                <a:cubicBezTo>
                  <a:pt x="5604" y="25662"/>
                  <a:pt x="5566" y="25651"/>
                  <a:pt x="5530" y="25651"/>
                </a:cubicBezTo>
                <a:close/>
                <a:moveTo>
                  <a:pt x="38990" y="26411"/>
                </a:moveTo>
                <a:cubicBezTo>
                  <a:pt x="38957" y="26411"/>
                  <a:pt x="38924" y="26422"/>
                  <a:pt x="38890" y="26444"/>
                </a:cubicBezTo>
                <a:cubicBezTo>
                  <a:pt x="38447" y="26697"/>
                  <a:pt x="38035" y="26982"/>
                  <a:pt x="37623" y="27267"/>
                </a:cubicBezTo>
                <a:cubicBezTo>
                  <a:pt x="37560" y="27331"/>
                  <a:pt x="37528" y="27426"/>
                  <a:pt x="37592" y="27521"/>
                </a:cubicBezTo>
                <a:cubicBezTo>
                  <a:pt x="37623" y="27584"/>
                  <a:pt x="37687" y="27584"/>
                  <a:pt x="37750" y="27584"/>
                </a:cubicBezTo>
                <a:cubicBezTo>
                  <a:pt x="37782" y="27584"/>
                  <a:pt x="37813" y="27584"/>
                  <a:pt x="37845" y="27552"/>
                </a:cubicBezTo>
                <a:cubicBezTo>
                  <a:pt x="38257" y="27299"/>
                  <a:pt x="38668" y="27014"/>
                  <a:pt x="39080" y="26761"/>
                </a:cubicBezTo>
                <a:cubicBezTo>
                  <a:pt x="39175" y="26697"/>
                  <a:pt x="39207" y="26571"/>
                  <a:pt x="39143" y="26507"/>
                </a:cubicBezTo>
                <a:cubicBezTo>
                  <a:pt x="39102" y="26446"/>
                  <a:pt x="39048" y="26411"/>
                  <a:pt x="38990" y="26411"/>
                </a:cubicBezTo>
                <a:close/>
                <a:moveTo>
                  <a:pt x="60173" y="26432"/>
                </a:moveTo>
                <a:cubicBezTo>
                  <a:pt x="60124" y="26432"/>
                  <a:pt x="60080" y="26455"/>
                  <a:pt x="60045" y="26507"/>
                </a:cubicBezTo>
                <a:cubicBezTo>
                  <a:pt x="59982" y="26602"/>
                  <a:pt x="59982" y="26729"/>
                  <a:pt x="60077" y="26761"/>
                </a:cubicBezTo>
                <a:cubicBezTo>
                  <a:pt x="60488" y="27046"/>
                  <a:pt x="60900" y="27362"/>
                  <a:pt x="61280" y="27679"/>
                </a:cubicBezTo>
                <a:cubicBezTo>
                  <a:pt x="61312" y="27679"/>
                  <a:pt x="61343" y="27711"/>
                  <a:pt x="61375" y="27711"/>
                </a:cubicBezTo>
                <a:cubicBezTo>
                  <a:pt x="61438" y="27711"/>
                  <a:pt x="61502" y="27679"/>
                  <a:pt x="61533" y="27647"/>
                </a:cubicBezTo>
                <a:cubicBezTo>
                  <a:pt x="61597" y="27552"/>
                  <a:pt x="61597" y="27457"/>
                  <a:pt x="61502" y="27362"/>
                </a:cubicBezTo>
                <a:cubicBezTo>
                  <a:pt x="61122" y="27046"/>
                  <a:pt x="60710" y="26761"/>
                  <a:pt x="60298" y="26476"/>
                </a:cubicBezTo>
                <a:cubicBezTo>
                  <a:pt x="60256" y="26447"/>
                  <a:pt x="60213" y="26432"/>
                  <a:pt x="60173" y="26432"/>
                </a:cubicBezTo>
                <a:close/>
                <a:moveTo>
                  <a:pt x="84704" y="26053"/>
                </a:moveTo>
                <a:cubicBezTo>
                  <a:pt x="84678" y="26053"/>
                  <a:pt x="84650" y="26057"/>
                  <a:pt x="84620" y="26064"/>
                </a:cubicBezTo>
                <a:cubicBezTo>
                  <a:pt x="84525" y="26096"/>
                  <a:pt x="84493" y="26191"/>
                  <a:pt x="84525" y="26286"/>
                </a:cubicBezTo>
                <a:cubicBezTo>
                  <a:pt x="84683" y="26761"/>
                  <a:pt x="84842" y="27236"/>
                  <a:pt x="85000" y="27711"/>
                </a:cubicBezTo>
                <a:cubicBezTo>
                  <a:pt x="85000" y="27806"/>
                  <a:pt x="85095" y="27837"/>
                  <a:pt x="85159" y="27837"/>
                </a:cubicBezTo>
                <a:lnTo>
                  <a:pt x="85222" y="27837"/>
                </a:lnTo>
                <a:cubicBezTo>
                  <a:pt x="85317" y="27806"/>
                  <a:pt x="85380" y="27711"/>
                  <a:pt x="85349" y="27616"/>
                </a:cubicBezTo>
                <a:cubicBezTo>
                  <a:pt x="85190" y="27141"/>
                  <a:pt x="85032" y="26634"/>
                  <a:pt x="84873" y="26191"/>
                </a:cubicBezTo>
                <a:cubicBezTo>
                  <a:pt x="84849" y="26094"/>
                  <a:pt x="84788" y="26053"/>
                  <a:pt x="84704" y="26053"/>
                </a:cubicBezTo>
                <a:close/>
                <a:moveTo>
                  <a:pt x="36537" y="28120"/>
                </a:moveTo>
                <a:cubicBezTo>
                  <a:pt x="36497" y="28120"/>
                  <a:pt x="36456" y="28130"/>
                  <a:pt x="36420" y="28154"/>
                </a:cubicBezTo>
                <a:cubicBezTo>
                  <a:pt x="36040" y="28471"/>
                  <a:pt x="35660" y="28819"/>
                  <a:pt x="35280" y="29168"/>
                </a:cubicBezTo>
                <a:cubicBezTo>
                  <a:pt x="35216" y="29231"/>
                  <a:pt x="35216" y="29358"/>
                  <a:pt x="35280" y="29421"/>
                </a:cubicBezTo>
                <a:cubicBezTo>
                  <a:pt x="35311" y="29453"/>
                  <a:pt x="35375" y="29484"/>
                  <a:pt x="35438" y="29484"/>
                </a:cubicBezTo>
                <a:cubicBezTo>
                  <a:pt x="35470" y="29484"/>
                  <a:pt x="35501" y="29453"/>
                  <a:pt x="35565" y="29421"/>
                </a:cubicBezTo>
                <a:cubicBezTo>
                  <a:pt x="35913" y="29104"/>
                  <a:pt x="36293" y="28756"/>
                  <a:pt x="36673" y="28471"/>
                </a:cubicBezTo>
                <a:cubicBezTo>
                  <a:pt x="36736" y="28408"/>
                  <a:pt x="36768" y="28281"/>
                  <a:pt x="36705" y="28186"/>
                </a:cubicBezTo>
                <a:cubicBezTo>
                  <a:pt x="36666" y="28147"/>
                  <a:pt x="36602" y="28120"/>
                  <a:pt x="36537" y="28120"/>
                </a:cubicBezTo>
                <a:close/>
                <a:moveTo>
                  <a:pt x="62483" y="28328"/>
                </a:moveTo>
                <a:cubicBezTo>
                  <a:pt x="62436" y="28328"/>
                  <a:pt x="62388" y="28344"/>
                  <a:pt x="62357" y="28376"/>
                </a:cubicBezTo>
                <a:cubicBezTo>
                  <a:pt x="62293" y="28471"/>
                  <a:pt x="62293" y="28598"/>
                  <a:pt x="62357" y="28661"/>
                </a:cubicBezTo>
                <a:cubicBezTo>
                  <a:pt x="62705" y="29009"/>
                  <a:pt x="63053" y="29358"/>
                  <a:pt x="63370" y="29738"/>
                </a:cubicBezTo>
                <a:cubicBezTo>
                  <a:pt x="63402" y="29769"/>
                  <a:pt x="63465" y="29801"/>
                  <a:pt x="63529" y="29801"/>
                </a:cubicBezTo>
                <a:cubicBezTo>
                  <a:pt x="63560" y="29801"/>
                  <a:pt x="63592" y="29769"/>
                  <a:pt x="63624" y="29738"/>
                </a:cubicBezTo>
                <a:cubicBezTo>
                  <a:pt x="63719" y="29674"/>
                  <a:pt x="63719" y="29579"/>
                  <a:pt x="63655" y="29484"/>
                </a:cubicBezTo>
                <a:cubicBezTo>
                  <a:pt x="63339" y="29104"/>
                  <a:pt x="62990" y="28724"/>
                  <a:pt x="62610" y="28376"/>
                </a:cubicBezTo>
                <a:cubicBezTo>
                  <a:pt x="62578" y="28344"/>
                  <a:pt x="62531" y="28328"/>
                  <a:pt x="62483" y="28328"/>
                </a:cubicBezTo>
                <a:close/>
                <a:moveTo>
                  <a:pt x="4255" y="28350"/>
                </a:moveTo>
                <a:cubicBezTo>
                  <a:pt x="4181" y="28350"/>
                  <a:pt x="4109" y="28402"/>
                  <a:pt x="4086" y="28471"/>
                </a:cubicBezTo>
                <a:cubicBezTo>
                  <a:pt x="3864" y="28914"/>
                  <a:pt x="3674" y="29389"/>
                  <a:pt x="3484" y="29833"/>
                </a:cubicBezTo>
                <a:cubicBezTo>
                  <a:pt x="3452" y="29959"/>
                  <a:pt x="3484" y="30054"/>
                  <a:pt x="3579" y="30086"/>
                </a:cubicBezTo>
                <a:cubicBezTo>
                  <a:pt x="3611" y="30118"/>
                  <a:pt x="3642" y="30118"/>
                  <a:pt x="3674" y="30118"/>
                </a:cubicBezTo>
                <a:cubicBezTo>
                  <a:pt x="3737" y="30118"/>
                  <a:pt x="3801" y="30054"/>
                  <a:pt x="3832" y="29991"/>
                </a:cubicBezTo>
                <a:cubicBezTo>
                  <a:pt x="4022" y="29516"/>
                  <a:pt x="4212" y="29073"/>
                  <a:pt x="4434" y="28598"/>
                </a:cubicBezTo>
                <a:cubicBezTo>
                  <a:pt x="4466" y="28534"/>
                  <a:pt x="4434" y="28408"/>
                  <a:pt x="4339" y="28376"/>
                </a:cubicBezTo>
                <a:cubicBezTo>
                  <a:pt x="4313" y="28358"/>
                  <a:pt x="4284" y="28350"/>
                  <a:pt x="4255" y="28350"/>
                </a:cubicBezTo>
                <a:close/>
                <a:moveTo>
                  <a:pt x="85589" y="28906"/>
                </a:moveTo>
                <a:cubicBezTo>
                  <a:pt x="85572" y="28906"/>
                  <a:pt x="85555" y="28909"/>
                  <a:pt x="85539" y="28914"/>
                </a:cubicBezTo>
                <a:cubicBezTo>
                  <a:pt x="85444" y="28946"/>
                  <a:pt x="85380" y="29041"/>
                  <a:pt x="85412" y="29136"/>
                </a:cubicBezTo>
                <a:cubicBezTo>
                  <a:pt x="85539" y="29611"/>
                  <a:pt x="85665" y="30118"/>
                  <a:pt x="85760" y="30593"/>
                </a:cubicBezTo>
                <a:cubicBezTo>
                  <a:pt x="85792" y="30656"/>
                  <a:pt x="85855" y="30719"/>
                  <a:pt x="85950" y="30719"/>
                </a:cubicBezTo>
                <a:lnTo>
                  <a:pt x="85982" y="30719"/>
                </a:lnTo>
                <a:cubicBezTo>
                  <a:pt x="86077" y="30688"/>
                  <a:pt x="86140" y="30593"/>
                  <a:pt x="86109" y="30498"/>
                </a:cubicBezTo>
                <a:cubicBezTo>
                  <a:pt x="86014" y="30023"/>
                  <a:pt x="85887" y="29516"/>
                  <a:pt x="85760" y="29041"/>
                </a:cubicBezTo>
                <a:cubicBezTo>
                  <a:pt x="85734" y="28963"/>
                  <a:pt x="85665" y="28906"/>
                  <a:pt x="85589" y="28906"/>
                </a:cubicBezTo>
                <a:close/>
                <a:moveTo>
                  <a:pt x="34361" y="30165"/>
                </a:moveTo>
                <a:cubicBezTo>
                  <a:pt x="34314" y="30165"/>
                  <a:pt x="34266" y="30181"/>
                  <a:pt x="34235" y="30213"/>
                </a:cubicBezTo>
                <a:cubicBezTo>
                  <a:pt x="33886" y="30593"/>
                  <a:pt x="33570" y="30973"/>
                  <a:pt x="33253" y="31353"/>
                </a:cubicBezTo>
                <a:cubicBezTo>
                  <a:pt x="33190" y="31448"/>
                  <a:pt x="33190" y="31574"/>
                  <a:pt x="33285" y="31638"/>
                </a:cubicBezTo>
                <a:cubicBezTo>
                  <a:pt x="33316" y="31669"/>
                  <a:pt x="33348" y="31669"/>
                  <a:pt x="33380" y="31669"/>
                </a:cubicBezTo>
                <a:cubicBezTo>
                  <a:pt x="33443" y="31669"/>
                  <a:pt x="33506" y="31638"/>
                  <a:pt x="33538" y="31606"/>
                </a:cubicBezTo>
                <a:cubicBezTo>
                  <a:pt x="33855" y="31226"/>
                  <a:pt x="34171" y="30846"/>
                  <a:pt x="34520" y="30466"/>
                </a:cubicBezTo>
                <a:cubicBezTo>
                  <a:pt x="34583" y="30403"/>
                  <a:pt x="34583" y="30276"/>
                  <a:pt x="34488" y="30213"/>
                </a:cubicBezTo>
                <a:cubicBezTo>
                  <a:pt x="34456" y="30181"/>
                  <a:pt x="34409" y="30165"/>
                  <a:pt x="34361" y="30165"/>
                </a:cubicBezTo>
                <a:close/>
                <a:moveTo>
                  <a:pt x="64445" y="30590"/>
                </a:moveTo>
                <a:cubicBezTo>
                  <a:pt x="64410" y="30590"/>
                  <a:pt x="64376" y="30600"/>
                  <a:pt x="64352" y="30624"/>
                </a:cubicBezTo>
                <a:cubicBezTo>
                  <a:pt x="64257" y="30688"/>
                  <a:pt x="64225" y="30814"/>
                  <a:pt x="64289" y="30878"/>
                </a:cubicBezTo>
                <a:cubicBezTo>
                  <a:pt x="64574" y="31289"/>
                  <a:pt x="64859" y="31701"/>
                  <a:pt x="65112" y="32113"/>
                </a:cubicBezTo>
                <a:cubicBezTo>
                  <a:pt x="65144" y="32176"/>
                  <a:pt x="65207" y="32208"/>
                  <a:pt x="65270" y="32208"/>
                </a:cubicBezTo>
                <a:cubicBezTo>
                  <a:pt x="65302" y="32208"/>
                  <a:pt x="65334" y="32208"/>
                  <a:pt x="65365" y="32176"/>
                </a:cubicBezTo>
                <a:cubicBezTo>
                  <a:pt x="65460" y="32113"/>
                  <a:pt x="65492" y="32018"/>
                  <a:pt x="65429" y="31923"/>
                </a:cubicBezTo>
                <a:cubicBezTo>
                  <a:pt x="65175" y="31479"/>
                  <a:pt x="64890" y="31068"/>
                  <a:pt x="64605" y="30656"/>
                </a:cubicBezTo>
                <a:cubicBezTo>
                  <a:pt x="64566" y="30617"/>
                  <a:pt x="64503" y="30590"/>
                  <a:pt x="64445" y="30590"/>
                </a:cubicBezTo>
                <a:close/>
                <a:moveTo>
                  <a:pt x="3146" y="31123"/>
                </a:moveTo>
                <a:cubicBezTo>
                  <a:pt x="3062" y="31123"/>
                  <a:pt x="2972" y="31180"/>
                  <a:pt x="2946" y="31258"/>
                </a:cubicBezTo>
                <a:cubicBezTo>
                  <a:pt x="2787" y="31733"/>
                  <a:pt x="2597" y="32208"/>
                  <a:pt x="2439" y="32683"/>
                </a:cubicBezTo>
                <a:cubicBezTo>
                  <a:pt x="2407" y="32778"/>
                  <a:pt x="2471" y="32873"/>
                  <a:pt x="2566" y="32905"/>
                </a:cubicBezTo>
                <a:lnTo>
                  <a:pt x="2629" y="32905"/>
                </a:lnTo>
                <a:cubicBezTo>
                  <a:pt x="2692" y="32905"/>
                  <a:pt x="2787" y="32873"/>
                  <a:pt x="2819" y="32778"/>
                </a:cubicBezTo>
                <a:cubicBezTo>
                  <a:pt x="2977" y="32303"/>
                  <a:pt x="3136" y="31859"/>
                  <a:pt x="3294" y="31384"/>
                </a:cubicBezTo>
                <a:cubicBezTo>
                  <a:pt x="3326" y="31289"/>
                  <a:pt x="3294" y="31163"/>
                  <a:pt x="3199" y="31131"/>
                </a:cubicBezTo>
                <a:cubicBezTo>
                  <a:pt x="3182" y="31125"/>
                  <a:pt x="3164" y="31123"/>
                  <a:pt x="3146" y="31123"/>
                </a:cubicBezTo>
                <a:close/>
                <a:moveTo>
                  <a:pt x="86252" y="31820"/>
                </a:moveTo>
                <a:cubicBezTo>
                  <a:pt x="86236" y="31820"/>
                  <a:pt x="86220" y="31822"/>
                  <a:pt x="86204" y="31828"/>
                </a:cubicBezTo>
                <a:cubicBezTo>
                  <a:pt x="86109" y="31859"/>
                  <a:pt x="86045" y="31954"/>
                  <a:pt x="86045" y="32049"/>
                </a:cubicBezTo>
                <a:cubicBezTo>
                  <a:pt x="86140" y="32524"/>
                  <a:pt x="86235" y="33000"/>
                  <a:pt x="86299" y="33506"/>
                </a:cubicBezTo>
                <a:cubicBezTo>
                  <a:pt x="86330" y="33601"/>
                  <a:pt x="86394" y="33665"/>
                  <a:pt x="86489" y="33665"/>
                </a:cubicBezTo>
                <a:lnTo>
                  <a:pt x="86520" y="33665"/>
                </a:lnTo>
                <a:cubicBezTo>
                  <a:pt x="86615" y="33665"/>
                  <a:pt x="86710" y="33570"/>
                  <a:pt x="86679" y="33443"/>
                </a:cubicBezTo>
                <a:cubicBezTo>
                  <a:pt x="86615" y="32968"/>
                  <a:pt x="86520" y="32461"/>
                  <a:pt x="86425" y="31986"/>
                </a:cubicBezTo>
                <a:cubicBezTo>
                  <a:pt x="86399" y="31881"/>
                  <a:pt x="86329" y="31820"/>
                  <a:pt x="86252" y="31820"/>
                </a:cubicBezTo>
                <a:close/>
                <a:moveTo>
                  <a:pt x="32495" y="32490"/>
                </a:moveTo>
                <a:cubicBezTo>
                  <a:pt x="32437" y="32490"/>
                  <a:pt x="32374" y="32517"/>
                  <a:pt x="32334" y="32556"/>
                </a:cubicBezTo>
                <a:cubicBezTo>
                  <a:pt x="32049" y="32968"/>
                  <a:pt x="31764" y="33411"/>
                  <a:pt x="31511" y="33823"/>
                </a:cubicBezTo>
                <a:cubicBezTo>
                  <a:pt x="31448" y="33918"/>
                  <a:pt x="31479" y="34045"/>
                  <a:pt x="31574" y="34076"/>
                </a:cubicBezTo>
                <a:cubicBezTo>
                  <a:pt x="31606" y="34108"/>
                  <a:pt x="31638" y="34108"/>
                  <a:pt x="31669" y="34108"/>
                </a:cubicBezTo>
                <a:cubicBezTo>
                  <a:pt x="31733" y="34108"/>
                  <a:pt x="31796" y="34076"/>
                  <a:pt x="31828" y="34013"/>
                </a:cubicBezTo>
                <a:cubicBezTo>
                  <a:pt x="32081" y="33601"/>
                  <a:pt x="32366" y="33190"/>
                  <a:pt x="32651" y="32778"/>
                </a:cubicBezTo>
                <a:cubicBezTo>
                  <a:pt x="32715" y="32683"/>
                  <a:pt x="32683" y="32588"/>
                  <a:pt x="32588" y="32524"/>
                </a:cubicBezTo>
                <a:cubicBezTo>
                  <a:pt x="32564" y="32500"/>
                  <a:pt x="32530" y="32490"/>
                  <a:pt x="32495" y="32490"/>
                </a:cubicBezTo>
                <a:close/>
                <a:moveTo>
                  <a:pt x="65979" y="33146"/>
                </a:moveTo>
                <a:cubicBezTo>
                  <a:pt x="65953" y="33146"/>
                  <a:pt x="65927" y="33150"/>
                  <a:pt x="65904" y="33158"/>
                </a:cubicBezTo>
                <a:cubicBezTo>
                  <a:pt x="65809" y="33221"/>
                  <a:pt x="65777" y="33316"/>
                  <a:pt x="65809" y="33411"/>
                </a:cubicBezTo>
                <a:cubicBezTo>
                  <a:pt x="66030" y="33855"/>
                  <a:pt x="66252" y="34298"/>
                  <a:pt x="66410" y="34773"/>
                </a:cubicBezTo>
                <a:cubicBezTo>
                  <a:pt x="66442" y="34836"/>
                  <a:pt x="66505" y="34900"/>
                  <a:pt x="66600" y="34900"/>
                </a:cubicBezTo>
                <a:cubicBezTo>
                  <a:pt x="66632" y="34900"/>
                  <a:pt x="66632" y="34868"/>
                  <a:pt x="66664" y="34868"/>
                </a:cubicBezTo>
                <a:cubicBezTo>
                  <a:pt x="66759" y="34836"/>
                  <a:pt x="66790" y="34741"/>
                  <a:pt x="66759" y="34646"/>
                </a:cubicBezTo>
                <a:cubicBezTo>
                  <a:pt x="66569" y="34171"/>
                  <a:pt x="66379" y="33696"/>
                  <a:pt x="66157" y="33253"/>
                </a:cubicBezTo>
                <a:cubicBezTo>
                  <a:pt x="66133" y="33182"/>
                  <a:pt x="66056" y="33146"/>
                  <a:pt x="65979" y="33146"/>
                </a:cubicBezTo>
                <a:close/>
                <a:moveTo>
                  <a:pt x="2151" y="33970"/>
                </a:moveTo>
                <a:cubicBezTo>
                  <a:pt x="2081" y="33970"/>
                  <a:pt x="2020" y="34011"/>
                  <a:pt x="1996" y="34108"/>
                </a:cubicBezTo>
                <a:cubicBezTo>
                  <a:pt x="1837" y="34583"/>
                  <a:pt x="1711" y="35058"/>
                  <a:pt x="1584" y="35533"/>
                </a:cubicBezTo>
                <a:cubicBezTo>
                  <a:pt x="1552" y="35628"/>
                  <a:pt x="1615" y="35755"/>
                  <a:pt x="1711" y="35786"/>
                </a:cubicBezTo>
                <a:lnTo>
                  <a:pt x="1774" y="35786"/>
                </a:lnTo>
                <a:cubicBezTo>
                  <a:pt x="1837" y="35786"/>
                  <a:pt x="1932" y="35723"/>
                  <a:pt x="1932" y="35628"/>
                </a:cubicBezTo>
                <a:cubicBezTo>
                  <a:pt x="2091" y="35153"/>
                  <a:pt x="2217" y="34678"/>
                  <a:pt x="2344" y="34203"/>
                </a:cubicBezTo>
                <a:cubicBezTo>
                  <a:pt x="2376" y="34108"/>
                  <a:pt x="2312" y="33981"/>
                  <a:pt x="2217" y="33981"/>
                </a:cubicBezTo>
                <a:cubicBezTo>
                  <a:pt x="2195" y="33974"/>
                  <a:pt x="2172" y="33970"/>
                  <a:pt x="2151" y="33970"/>
                </a:cubicBezTo>
                <a:close/>
                <a:moveTo>
                  <a:pt x="86679" y="34773"/>
                </a:moveTo>
                <a:cubicBezTo>
                  <a:pt x="86552" y="34773"/>
                  <a:pt x="86489" y="34868"/>
                  <a:pt x="86489" y="34995"/>
                </a:cubicBezTo>
                <a:cubicBezTo>
                  <a:pt x="86552" y="35470"/>
                  <a:pt x="86584" y="35976"/>
                  <a:pt x="86615" y="36451"/>
                </a:cubicBezTo>
                <a:cubicBezTo>
                  <a:pt x="86647" y="36546"/>
                  <a:pt x="86710" y="36641"/>
                  <a:pt x="86805" y="36641"/>
                </a:cubicBezTo>
                <a:lnTo>
                  <a:pt x="86837" y="36641"/>
                </a:lnTo>
                <a:cubicBezTo>
                  <a:pt x="86932" y="36641"/>
                  <a:pt x="86995" y="36546"/>
                  <a:pt x="86995" y="36420"/>
                </a:cubicBezTo>
                <a:cubicBezTo>
                  <a:pt x="86964" y="35945"/>
                  <a:pt x="86932" y="35438"/>
                  <a:pt x="86869" y="34931"/>
                </a:cubicBezTo>
                <a:cubicBezTo>
                  <a:pt x="86869" y="34836"/>
                  <a:pt x="86774" y="34773"/>
                  <a:pt x="86679" y="34773"/>
                </a:cubicBezTo>
                <a:close/>
                <a:moveTo>
                  <a:pt x="30961" y="35046"/>
                </a:moveTo>
                <a:cubicBezTo>
                  <a:pt x="30884" y="35046"/>
                  <a:pt x="30806" y="35082"/>
                  <a:pt x="30783" y="35153"/>
                </a:cubicBezTo>
                <a:cubicBezTo>
                  <a:pt x="30561" y="35596"/>
                  <a:pt x="30339" y="36071"/>
                  <a:pt x="30149" y="36515"/>
                </a:cubicBezTo>
                <a:cubicBezTo>
                  <a:pt x="30086" y="36610"/>
                  <a:pt x="30149" y="36736"/>
                  <a:pt x="30244" y="36768"/>
                </a:cubicBezTo>
                <a:lnTo>
                  <a:pt x="30308" y="36768"/>
                </a:lnTo>
                <a:cubicBezTo>
                  <a:pt x="30371" y="36768"/>
                  <a:pt x="30466" y="36736"/>
                  <a:pt x="30498" y="36673"/>
                </a:cubicBezTo>
                <a:cubicBezTo>
                  <a:pt x="30688" y="36230"/>
                  <a:pt x="30878" y="35755"/>
                  <a:pt x="31099" y="35311"/>
                </a:cubicBezTo>
                <a:cubicBezTo>
                  <a:pt x="31163" y="35216"/>
                  <a:pt x="31131" y="35121"/>
                  <a:pt x="31036" y="35058"/>
                </a:cubicBezTo>
                <a:cubicBezTo>
                  <a:pt x="31012" y="35050"/>
                  <a:pt x="30987" y="35046"/>
                  <a:pt x="30961" y="35046"/>
                </a:cubicBezTo>
                <a:close/>
                <a:moveTo>
                  <a:pt x="67110" y="35933"/>
                </a:moveTo>
                <a:cubicBezTo>
                  <a:pt x="67089" y="35933"/>
                  <a:pt x="67066" y="35937"/>
                  <a:pt x="67044" y="35945"/>
                </a:cubicBezTo>
                <a:cubicBezTo>
                  <a:pt x="66917" y="35976"/>
                  <a:pt x="66885" y="36071"/>
                  <a:pt x="66917" y="36166"/>
                </a:cubicBezTo>
                <a:cubicBezTo>
                  <a:pt x="67044" y="36641"/>
                  <a:pt x="67170" y="37116"/>
                  <a:pt x="67265" y="37592"/>
                </a:cubicBezTo>
                <a:cubicBezTo>
                  <a:pt x="67265" y="37687"/>
                  <a:pt x="67360" y="37750"/>
                  <a:pt x="67455" y="37750"/>
                </a:cubicBezTo>
                <a:lnTo>
                  <a:pt x="67487" y="37750"/>
                </a:lnTo>
                <a:cubicBezTo>
                  <a:pt x="67582" y="37718"/>
                  <a:pt x="67646" y="37623"/>
                  <a:pt x="67614" y="37528"/>
                </a:cubicBezTo>
                <a:cubicBezTo>
                  <a:pt x="67519" y="37021"/>
                  <a:pt x="67392" y="36546"/>
                  <a:pt x="67265" y="36071"/>
                </a:cubicBezTo>
                <a:cubicBezTo>
                  <a:pt x="67241" y="35975"/>
                  <a:pt x="67180" y="35933"/>
                  <a:pt x="67110" y="35933"/>
                </a:cubicBezTo>
                <a:close/>
                <a:moveTo>
                  <a:pt x="1407" y="36855"/>
                </a:moveTo>
                <a:cubicBezTo>
                  <a:pt x="1330" y="36855"/>
                  <a:pt x="1262" y="36912"/>
                  <a:pt x="1235" y="36990"/>
                </a:cubicBezTo>
                <a:cubicBezTo>
                  <a:pt x="1109" y="37497"/>
                  <a:pt x="1014" y="37972"/>
                  <a:pt x="919" y="38478"/>
                </a:cubicBezTo>
                <a:cubicBezTo>
                  <a:pt x="887" y="38573"/>
                  <a:pt x="950" y="38668"/>
                  <a:pt x="1045" y="38700"/>
                </a:cubicBezTo>
                <a:lnTo>
                  <a:pt x="1109" y="38700"/>
                </a:lnTo>
                <a:cubicBezTo>
                  <a:pt x="1172" y="38700"/>
                  <a:pt x="1267" y="38637"/>
                  <a:pt x="1267" y="38542"/>
                </a:cubicBezTo>
                <a:cubicBezTo>
                  <a:pt x="1362" y="38035"/>
                  <a:pt x="1489" y="37560"/>
                  <a:pt x="1584" y="37085"/>
                </a:cubicBezTo>
                <a:cubicBezTo>
                  <a:pt x="1615" y="36990"/>
                  <a:pt x="1552" y="36895"/>
                  <a:pt x="1457" y="36863"/>
                </a:cubicBezTo>
                <a:cubicBezTo>
                  <a:pt x="1440" y="36858"/>
                  <a:pt x="1423" y="36855"/>
                  <a:pt x="1407" y="36855"/>
                </a:cubicBezTo>
                <a:close/>
                <a:moveTo>
                  <a:pt x="29762" y="37801"/>
                </a:moveTo>
                <a:cubicBezTo>
                  <a:pt x="29694" y="37801"/>
                  <a:pt x="29635" y="37837"/>
                  <a:pt x="29611" y="37908"/>
                </a:cubicBezTo>
                <a:cubicBezTo>
                  <a:pt x="29421" y="38383"/>
                  <a:pt x="29294" y="38890"/>
                  <a:pt x="29168" y="39365"/>
                </a:cubicBezTo>
                <a:cubicBezTo>
                  <a:pt x="29136" y="39460"/>
                  <a:pt x="29199" y="39555"/>
                  <a:pt x="29294" y="39587"/>
                </a:cubicBezTo>
                <a:lnTo>
                  <a:pt x="29326" y="39587"/>
                </a:lnTo>
                <a:cubicBezTo>
                  <a:pt x="29421" y="39587"/>
                  <a:pt x="29484" y="39555"/>
                  <a:pt x="29516" y="39460"/>
                </a:cubicBezTo>
                <a:cubicBezTo>
                  <a:pt x="29643" y="38985"/>
                  <a:pt x="29801" y="38510"/>
                  <a:pt x="29959" y="38035"/>
                </a:cubicBezTo>
                <a:cubicBezTo>
                  <a:pt x="29991" y="37940"/>
                  <a:pt x="29928" y="37845"/>
                  <a:pt x="29833" y="37813"/>
                </a:cubicBezTo>
                <a:cubicBezTo>
                  <a:pt x="29809" y="37805"/>
                  <a:pt x="29785" y="37801"/>
                  <a:pt x="29762" y="37801"/>
                </a:cubicBezTo>
                <a:close/>
                <a:moveTo>
                  <a:pt x="86900" y="37750"/>
                </a:moveTo>
                <a:cubicBezTo>
                  <a:pt x="86774" y="37750"/>
                  <a:pt x="86710" y="37845"/>
                  <a:pt x="86710" y="37940"/>
                </a:cubicBezTo>
                <a:cubicBezTo>
                  <a:pt x="86710" y="38383"/>
                  <a:pt x="86742" y="38827"/>
                  <a:pt x="86742" y="39270"/>
                </a:cubicBezTo>
                <a:lnTo>
                  <a:pt x="86742" y="39428"/>
                </a:lnTo>
                <a:cubicBezTo>
                  <a:pt x="86742" y="39523"/>
                  <a:pt x="86805" y="39618"/>
                  <a:pt x="86932" y="39618"/>
                </a:cubicBezTo>
                <a:cubicBezTo>
                  <a:pt x="87027" y="39618"/>
                  <a:pt x="87090" y="39523"/>
                  <a:pt x="87090" y="39428"/>
                </a:cubicBezTo>
                <a:lnTo>
                  <a:pt x="87090" y="39270"/>
                </a:lnTo>
                <a:cubicBezTo>
                  <a:pt x="87090" y="38827"/>
                  <a:pt x="87090" y="38383"/>
                  <a:pt x="87090" y="37940"/>
                </a:cubicBezTo>
                <a:cubicBezTo>
                  <a:pt x="87090" y="37813"/>
                  <a:pt x="86995" y="37750"/>
                  <a:pt x="86900" y="37750"/>
                </a:cubicBezTo>
                <a:close/>
                <a:moveTo>
                  <a:pt x="67715" y="38852"/>
                </a:moveTo>
                <a:cubicBezTo>
                  <a:pt x="67703" y="38852"/>
                  <a:pt x="67690" y="38854"/>
                  <a:pt x="67677" y="38858"/>
                </a:cubicBezTo>
                <a:cubicBezTo>
                  <a:pt x="67550" y="38858"/>
                  <a:pt x="67487" y="38953"/>
                  <a:pt x="67487" y="39048"/>
                </a:cubicBezTo>
                <a:cubicBezTo>
                  <a:pt x="67550" y="39555"/>
                  <a:pt x="67614" y="40030"/>
                  <a:pt x="67614" y="40537"/>
                </a:cubicBezTo>
                <a:cubicBezTo>
                  <a:pt x="67614" y="40632"/>
                  <a:pt x="67709" y="40727"/>
                  <a:pt x="67804" y="40727"/>
                </a:cubicBezTo>
                <a:cubicBezTo>
                  <a:pt x="67804" y="40727"/>
                  <a:pt x="67804" y="40727"/>
                  <a:pt x="67804" y="40695"/>
                </a:cubicBezTo>
                <a:cubicBezTo>
                  <a:pt x="67899" y="40695"/>
                  <a:pt x="67994" y="40632"/>
                  <a:pt x="67994" y="40505"/>
                </a:cubicBezTo>
                <a:cubicBezTo>
                  <a:pt x="67962" y="39998"/>
                  <a:pt x="67931" y="39492"/>
                  <a:pt x="67867" y="39017"/>
                </a:cubicBezTo>
                <a:cubicBezTo>
                  <a:pt x="67867" y="38934"/>
                  <a:pt x="67796" y="38852"/>
                  <a:pt x="67715" y="38852"/>
                </a:cubicBezTo>
                <a:close/>
                <a:moveTo>
                  <a:pt x="855" y="39777"/>
                </a:moveTo>
                <a:cubicBezTo>
                  <a:pt x="760" y="39777"/>
                  <a:pt x="665" y="39840"/>
                  <a:pt x="634" y="39935"/>
                </a:cubicBezTo>
                <a:cubicBezTo>
                  <a:pt x="570" y="40442"/>
                  <a:pt x="475" y="40917"/>
                  <a:pt x="412" y="41423"/>
                </a:cubicBezTo>
                <a:cubicBezTo>
                  <a:pt x="412" y="41518"/>
                  <a:pt x="475" y="41613"/>
                  <a:pt x="570" y="41645"/>
                </a:cubicBezTo>
                <a:lnTo>
                  <a:pt x="602" y="41645"/>
                </a:lnTo>
                <a:cubicBezTo>
                  <a:pt x="697" y="41645"/>
                  <a:pt x="792" y="41582"/>
                  <a:pt x="792" y="41487"/>
                </a:cubicBezTo>
                <a:cubicBezTo>
                  <a:pt x="855" y="40980"/>
                  <a:pt x="919" y="40505"/>
                  <a:pt x="1014" y="39998"/>
                </a:cubicBezTo>
                <a:cubicBezTo>
                  <a:pt x="1014" y="39903"/>
                  <a:pt x="950" y="39808"/>
                  <a:pt x="855" y="39777"/>
                </a:cubicBezTo>
                <a:close/>
                <a:moveTo>
                  <a:pt x="28988" y="40687"/>
                </a:moveTo>
                <a:cubicBezTo>
                  <a:pt x="28905" y="40687"/>
                  <a:pt x="28819" y="40744"/>
                  <a:pt x="28819" y="40822"/>
                </a:cubicBezTo>
                <a:cubicBezTo>
                  <a:pt x="28724" y="41328"/>
                  <a:pt x="28629" y="41835"/>
                  <a:pt x="28566" y="42310"/>
                </a:cubicBezTo>
                <a:cubicBezTo>
                  <a:pt x="28566" y="42437"/>
                  <a:pt x="28629" y="42532"/>
                  <a:pt x="28724" y="42532"/>
                </a:cubicBezTo>
                <a:lnTo>
                  <a:pt x="28756" y="42532"/>
                </a:lnTo>
                <a:cubicBezTo>
                  <a:pt x="28851" y="42532"/>
                  <a:pt x="28946" y="42469"/>
                  <a:pt x="28946" y="42374"/>
                </a:cubicBezTo>
                <a:cubicBezTo>
                  <a:pt x="29009" y="41898"/>
                  <a:pt x="29073" y="41392"/>
                  <a:pt x="29168" y="40917"/>
                </a:cubicBezTo>
                <a:cubicBezTo>
                  <a:pt x="29199" y="40822"/>
                  <a:pt x="29136" y="40695"/>
                  <a:pt x="29041" y="40695"/>
                </a:cubicBezTo>
                <a:cubicBezTo>
                  <a:pt x="29024" y="40689"/>
                  <a:pt x="29006" y="40687"/>
                  <a:pt x="28988" y="40687"/>
                </a:cubicBezTo>
                <a:close/>
                <a:moveTo>
                  <a:pt x="86900" y="40727"/>
                </a:moveTo>
                <a:cubicBezTo>
                  <a:pt x="86774" y="40727"/>
                  <a:pt x="86679" y="40822"/>
                  <a:pt x="86679" y="40917"/>
                </a:cubicBezTo>
                <a:cubicBezTo>
                  <a:pt x="86647" y="41423"/>
                  <a:pt x="86615" y="41898"/>
                  <a:pt x="86584" y="42405"/>
                </a:cubicBezTo>
                <a:cubicBezTo>
                  <a:pt x="86584" y="42500"/>
                  <a:pt x="86647" y="42595"/>
                  <a:pt x="86742" y="42595"/>
                </a:cubicBezTo>
                <a:lnTo>
                  <a:pt x="86774" y="42595"/>
                </a:lnTo>
                <a:cubicBezTo>
                  <a:pt x="86869" y="42595"/>
                  <a:pt x="86932" y="42532"/>
                  <a:pt x="86964" y="42437"/>
                </a:cubicBezTo>
                <a:cubicBezTo>
                  <a:pt x="86995" y="41930"/>
                  <a:pt x="87027" y="41455"/>
                  <a:pt x="87059" y="40948"/>
                </a:cubicBezTo>
                <a:cubicBezTo>
                  <a:pt x="87059" y="40822"/>
                  <a:pt x="86995" y="40758"/>
                  <a:pt x="86900" y="40727"/>
                </a:cubicBezTo>
                <a:close/>
                <a:moveTo>
                  <a:pt x="67756" y="41829"/>
                </a:moveTo>
                <a:cubicBezTo>
                  <a:pt x="67661" y="41829"/>
                  <a:pt x="67614" y="41911"/>
                  <a:pt x="67614" y="41993"/>
                </a:cubicBezTo>
                <a:cubicBezTo>
                  <a:pt x="67582" y="42500"/>
                  <a:pt x="67519" y="42975"/>
                  <a:pt x="67424" y="43482"/>
                </a:cubicBezTo>
                <a:cubicBezTo>
                  <a:pt x="67424" y="43577"/>
                  <a:pt x="67487" y="43672"/>
                  <a:pt x="67582" y="43672"/>
                </a:cubicBezTo>
                <a:cubicBezTo>
                  <a:pt x="67614" y="43704"/>
                  <a:pt x="67614" y="43704"/>
                  <a:pt x="67614" y="43704"/>
                </a:cubicBezTo>
                <a:cubicBezTo>
                  <a:pt x="67709" y="43704"/>
                  <a:pt x="67804" y="43640"/>
                  <a:pt x="67804" y="43545"/>
                </a:cubicBezTo>
                <a:cubicBezTo>
                  <a:pt x="67899" y="43039"/>
                  <a:pt x="67931" y="42532"/>
                  <a:pt x="67962" y="42025"/>
                </a:cubicBezTo>
                <a:cubicBezTo>
                  <a:pt x="67994" y="41930"/>
                  <a:pt x="67899" y="41835"/>
                  <a:pt x="67804" y="41835"/>
                </a:cubicBezTo>
                <a:cubicBezTo>
                  <a:pt x="67787" y="41831"/>
                  <a:pt x="67771" y="41829"/>
                  <a:pt x="67756" y="41829"/>
                </a:cubicBezTo>
                <a:close/>
                <a:moveTo>
                  <a:pt x="406" y="42747"/>
                </a:moveTo>
                <a:cubicBezTo>
                  <a:pt x="325" y="42747"/>
                  <a:pt x="254" y="42830"/>
                  <a:pt x="254" y="42912"/>
                </a:cubicBezTo>
                <a:cubicBezTo>
                  <a:pt x="190" y="43419"/>
                  <a:pt x="159" y="43925"/>
                  <a:pt x="127" y="44400"/>
                </a:cubicBezTo>
                <a:cubicBezTo>
                  <a:pt x="95" y="44527"/>
                  <a:pt x="190" y="44590"/>
                  <a:pt x="285" y="44622"/>
                </a:cubicBezTo>
                <a:cubicBezTo>
                  <a:pt x="412" y="44622"/>
                  <a:pt x="475" y="44527"/>
                  <a:pt x="475" y="44432"/>
                </a:cubicBezTo>
                <a:cubicBezTo>
                  <a:pt x="507" y="43925"/>
                  <a:pt x="570" y="43450"/>
                  <a:pt x="602" y="42944"/>
                </a:cubicBezTo>
                <a:cubicBezTo>
                  <a:pt x="634" y="42849"/>
                  <a:pt x="539" y="42754"/>
                  <a:pt x="444" y="42754"/>
                </a:cubicBezTo>
                <a:cubicBezTo>
                  <a:pt x="431" y="42749"/>
                  <a:pt x="418" y="42747"/>
                  <a:pt x="406" y="42747"/>
                </a:cubicBezTo>
                <a:close/>
                <a:moveTo>
                  <a:pt x="28629" y="43640"/>
                </a:moveTo>
                <a:cubicBezTo>
                  <a:pt x="28534" y="43640"/>
                  <a:pt x="28439" y="43704"/>
                  <a:pt x="28439" y="43830"/>
                </a:cubicBezTo>
                <a:cubicBezTo>
                  <a:pt x="28408" y="44210"/>
                  <a:pt x="28408" y="44622"/>
                  <a:pt x="28408" y="45034"/>
                </a:cubicBezTo>
                <a:lnTo>
                  <a:pt x="28408" y="45319"/>
                </a:lnTo>
                <a:cubicBezTo>
                  <a:pt x="28408" y="45445"/>
                  <a:pt x="28503" y="45509"/>
                  <a:pt x="28598" y="45509"/>
                </a:cubicBezTo>
                <a:cubicBezTo>
                  <a:pt x="28693" y="45509"/>
                  <a:pt x="28788" y="45414"/>
                  <a:pt x="28788" y="45319"/>
                </a:cubicBezTo>
                <a:lnTo>
                  <a:pt x="28788" y="45034"/>
                </a:lnTo>
                <a:cubicBezTo>
                  <a:pt x="28788" y="44622"/>
                  <a:pt x="28788" y="44242"/>
                  <a:pt x="28819" y="43830"/>
                </a:cubicBezTo>
                <a:cubicBezTo>
                  <a:pt x="28819" y="43735"/>
                  <a:pt x="28724" y="43640"/>
                  <a:pt x="28629" y="43640"/>
                </a:cubicBezTo>
                <a:close/>
                <a:moveTo>
                  <a:pt x="86615" y="43704"/>
                </a:moveTo>
                <a:cubicBezTo>
                  <a:pt x="86520" y="43704"/>
                  <a:pt x="86425" y="43767"/>
                  <a:pt x="86394" y="43862"/>
                </a:cubicBezTo>
                <a:cubicBezTo>
                  <a:pt x="86330" y="44369"/>
                  <a:pt x="86235" y="44844"/>
                  <a:pt x="86140" y="45350"/>
                </a:cubicBezTo>
                <a:cubicBezTo>
                  <a:pt x="86140" y="45445"/>
                  <a:pt x="86204" y="45540"/>
                  <a:pt x="86299" y="45572"/>
                </a:cubicBezTo>
                <a:lnTo>
                  <a:pt x="86330" y="45572"/>
                </a:lnTo>
                <a:cubicBezTo>
                  <a:pt x="86425" y="45572"/>
                  <a:pt x="86489" y="45509"/>
                  <a:pt x="86520" y="45414"/>
                </a:cubicBezTo>
                <a:cubicBezTo>
                  <a:pt x="86615" y="44907"/>
                  <a:pt x="86710" y="44432"/>
                  <a:pt x="86774" y="43925"/>
                </a:cubicBezTo>
                <a:cubicBezTo>
                  <a:pt x="86774" y="43830"/>
                  <a:pt x="86710" y="43735"/>
                  <a:pt x="86615" y="43704"/>
                </a:cubicBezTo>
                <a:close/>
                <a:moveTo>
                  <a:pt x="67308" y="44772"/>
                </a:moveTo>
                <a:cubicBezTo>
                  <a:pt x="67225" y="44772"/>
                  <a:pt x="67139" y="44829"/>
                  <a:pt x="67139" y="44907"/>
                </a:cubicBezTo>
                <a:cubicBezTo>
                  <a:pt x="67012" y="45382"/>
                  <a:pt x="66854" y="45857"/>
                  <a:pt x="66664" y="46300"/>
                </a:cubicBezTo>
                <a:cubicBezTo>
                  <a:pt x="66632" y="46427"/>
                  <a:pt x="66664" y="46522"/>
                  <a:pt x="66759" y="46554"/>
                </a:cubicBezTo>
                <a:cubicBezTo>
                  <a:pt x="66790" y="46554"/>
                  <a:pt x="66822" y="46585"/>
                  <a:pt x="66854" y="46585"/>
                </a:cubicBezTo>
                <a:cubicBezTo>
                  <a:pt x="66917" y="46585"/>
                  <a:pt x="66980" y="46522"/>
                  <a:pt x="67012" y="46459"/>
                </a:cubicBezTo>
                <a:cubicBezTo>
                  <a:pt x="67202" y="45984"/>
                  <a:pt x="67360" y="45509"/>
                  <a:pt x="67487" y="45002"/>
                </a:cubicBezTo>
                <a:cubicBezTo>
                  <a:pt x="67519" y="44907"/>
                  <a:pt x="67455" y="44812"/>
                  <a:pt x="67360" y="44780"/>
                </a:cubicBezTo>
                <a:cubicBezTo>
                  <a:pt x="67344" y="44775"/>
                  <a:pt x="67326" y="44772"/>
                  <a:pt x="67308" y="44772"/>
                </a:cubicBezTo>
                <a:close/>
                <a:moveTo>
                  <a:pt x="222" y="45730"/>
                </a:moveTo>
                <a:cubicBezTo>
                  <a:pt x="127" y="45730"/>
                  <a:pt x="32" y="45794"/>
                  <a:pt x="32" y="45920"/>
                </a:cubicBezTo>
                <a:cubicBezTo>
                  <a:pt x="0" y="46395"/>
                  <a:pt x="0" y="46902"/>
                  <a:pt x="0" y="47409"/>
                </a:cubicBezTo>
                <a:cubicBezTo>
                  <a:pt x="0" y="47504"/>
                  <a:pt x="64" y="47599"/>
                  <a:pt x="190" y="47599"/>
                </a:cubicBezTo>
                <a:cubicBezTo>
                  <a:pt x="285" y="47599"/>
                  <a:pt x="380" y="47504"/>
                  <a:pt x="380" y="47409"/>
                </a:cubicBezTo>
                <a:cubicBezTo>
                  <a:pt x="380" y="46902"/>
                  <a:pt x="380" y="46427"/>
                  <a:pt x="412" y="45920"/>
                </a:cubicBezTo>
                <a:cubicBezTo>
                  <a:pt x="412" y="45825"/>
                  <a:pt x="317" y="45730"/>
                  <a:pt x="222" y="45730"/>
                </a:cubicBezTo>
                <a:close/>
                <a:moveTo>
                  <a:pt x="86024" y="46641"/>
                </a:moveTo>
                <a:cubicBezTo>
                  <a:pt x="85941" y="46641"/>
                  <a:pt x="85855" y="46697"/>
                  <a:pt x="85855" y="46775"/>
                </a:cubicBezTo>
                <a:cubicBezTo>
                  <a:pt x="85729" y="47282"/>
                  <a:pt x="85602" y="47757"/>
                  <a:pt x="85444" y="48232"/>
                </a:cubicBezTo>
                <a:cubicBezTo>
                  <a:pt x="85444" y="48327"/>
                  <a:pt x="85475" y="48422"/>
                  <a:pt x="85570" y="48454"/>
                </a:cubicBezTo>
                <a:lnTo>
                  <a:pt x="85634" y="48454"/>
                </a:lnTo>
                <a:cubicBezTo>
                  <a:pt x="85729" y="48454"/>
                  <a:pt x="85792" y="48422"/>
                  <a:pt x="85824" y="48327"/>
                </a:cubicBezTo>
                <a:cubicBezTo>
                  <a:pt x="85950" y="47852"/>
                  <a:pt x="86077" y="47346"/>
                  <a:pt x="86204" y="46870"/>
                </a:cubicBezTo>
                <a:cubicBezTo>
                  <a:pt x="86235" y="46775"/>
                  <a:pt x="86172" y="46680"/>
                  <a:pt x="86077" y="46649"/>
                </a:cubicBezTo>
                <a:cubicBezTo>
                  <a:pt x="86060" y="46643"/>
                  <a:pt x="86042" y="46641"/>
                  <a:pt x="86024" y="46641"/>
                </a:cubicBezTo>
                <a:close/>
                <a:moveTo>
                  <a:pt x="28667" y="46643"/>
                </a:moveTo>
                <a:cubicBezTo>
                  <a:pt x="28655" y="46643"/>
                  <a:pt x="28642" y="46645"/>
                  <a:pt x="28629" y="46649"/>
                </a:cubicBezTo>
                <a:cubicBezTo>
                  <a:pt x="28534" y="46649"/>
                  <a:pt x="28471" y="46744"/>
                  <a:pt x="28471" y="46839"/>
                </a:cubicBezTo>
                <a:cubicBezTo>
                  <a:pt x="28503" y="47346"/>
                  <a:pt x="28534" y="47852"/>
                  <a:pt x="28598" y="48327"/>
                </a:cubicBezTo>
                <a:cubicBezTo>
                  <a:pt x="28629" y="48422"/>
                  <a:pt x="28693" y="48486"/>
                  <a:pt x="28788" y="48486"/>
                </a:cubicBezTo>
                <a:lnTo>
                  <a:pt x="28819" y="48486"/>
                </a:lnTo>
                <a:cubicBezTo>
                  <a:pt x="28914" y="48486"/>
                  <a:pt x="28978" y="48391"/>
                  <a:pt x="28978" y="48296"/>
                </a:cubicBezTo>
                <a:cubicBezTo>
                  <a:pt x="28914" y="47789"/>
                  <a:pt x="28883" y="47314"/>
                  <a:pt x="28851" y="46807"/>
                </a:cubicBezTo>
                <a:cubicBezTo>
                  <a:pt x="28823" y="46725"/>
                  <a:pt x="28749" y="46643"/>
                  <a:pt x="28667" y="46643"/>
                </a:cubicBezTo>
                <a:close/>
                <a:moveTo>
                  <a:pt x="66245" y="47555"/>
                </a:moveTo>
                <a:cubicBezTo>
                  <a:pt x="66175" y="47555"/>
                  <a:pt x="66110" y="47591"/>
                  <a:pt x="66062" y="47662"/>
                </a:cubicBezTo>
                <a:cubicBezTo>
                  <a:pt x="65840" y="48106"/>
                  <a:pt x="65587" y="48517"/>
                  <a:pt x="65334" y="48929"/>
                </a:cubicBezTo>
                <a:cubicBezTo>
                  <a:pt x="65270" y="49024"/>
                  <a:pt x="65302" y="49151"/>
                  <a:pt x="65365" y="49182"/>
                </a:cubicBezTo>
                <a:cubicBezTo>
                  <a:pt x="65397" y="49214"/>
                  <a:pt x="65460" y="49214"/>
                  <a:pt x="65492" y="49214"/>
                </a:cubicBezTo>
                <a:cubicBezTo>
                  <a:pt x="65555" y="49214"/>
                  <a:pt x="65587" y="49182"/>
                  <a:pt x="65650" y="49151"/>
                </a:cubicBezTo>
                <a:cubicBezTo>
                  <a:pt x="65904" y="48707"/>
                  <a:pt x="66157" y="48264"/>
                  <a:pt x="66410" y="47821"/>
                </a:cubicBezTo>
                <a:cubicBezTo>
                  <a:pt x="66442" y="47726"/>
                  <a:pt x="66410" y="47631"/>
                  <a:pt x="66315" y="47567"/>
                </a:cubicBezTo>
                <a:cubicBezTo>
                  <a:pt x="66292" y="47559"/>
                  <a:pt x="66268" y="47555"/>
                  <a:pt x="66245" y="47555"/>
                </a:cubicBezTo>
                <a:close/>
                <a:moveTo>
                  <a:pt x="190" y="48707"/>
                </a:moveTo>
                <a:cubicBezTo>
                  <a:pt x="95" y="48707"/>
                  <a:pt x="0" y="48802"/>
                  <a:pt x="0" y="48897"/>
                </a:cubicBezTo>
                <a:cubicBezTo>
                  <a:pt x="0" y="49404"/>
                  <a:pt x="32" y="49911"/>
                  <a:pt x="64" y="50417"/>
                </a:cubicBezTo>
                <a:cubicBezTo>
                  <a:pt x="64" y="50512"/>
                  <a:pt x="127" y="50576"/>
                  <a:pt x="222" y="50576"/>
                </a:cubicBezTo>
                <a:lnTo>
                  <a:pt x="254" y="50576"/>
                </a:lnTo>
                <a:cubicBezTo>
                  <a:pt x="349" y="50576"/>
                  <a:pt x="412" y="50481"/>
                  <a:pt x="412" y="50386"/>
                </a:cubicBezTo>
                <a:cubicBezTo>
                  <a:pt x="412" y="49911"/>
                  <a:pt x="380" y="49404"/>
                  <a:pt x="380" y="48897"/>
                </a:cubicBezTo>
                <a:cubicBezTo>
                  <a:pt x="380" y="48802"/>
                  <a:pt x="285" y="48739"/>
                  <a:pt x="190" y="48707"/>
                </a:cubicBezTo>
                <a:close/>
                <a:moveTo>
                  <a:pt x="85178" y="49519"/>
                </a:moveTo>
                <a:cubicBezTo>
                  <a:pt x="85101" y="49519"/>
                  <a:pt x="85024" y="49554"/>
                  <a:pt x="85000" y="49626"/>
                </a:cubicBezTo>
                <a:cubicBezTo>
                  <a:pt x="84842" y="50101"/>
                  <a:pt x="84683" y="50576"/>
                  <a:pt x="84493" y="51051"/>
                </a:cubicBezTo>
                <a:cubicBezTo>
                  <a:pt x="84462" y="51146"/>
                  <a:pt x="84493" y="51241"/>
                  <a:pt x="84588" y="51272"/>
                </a:cubicBezTo>
                <a:cubicBezTo>
                  <a:pt x="84620" y="51304"/>
                  <a:pt x="84652" y="51304"/>
                  <a:pt x="84652" y="51304"/>
                </a:cubicBezTo>
                <a:cubicBezTo>
                  <a:pt x="84747" y="51304"/>
                  <a:pt x="84810" y="51241"/>
                  <a:pt x="84842" y="51177"/>
                </a:cubicBezTo>
                <a:cubicBezTo>
                  <a:pt x="85032" y="50702"/>
                  <a:pt x="85190" y="50227"/>
                  <a:pt x="85349" y="49752"/>
                </a:cubicBezTo>
                <a:cubicBezTo>
                  <a:pt x="85380" y="49657"/>
                  <a:pt x="85349" y="49562"/>
                  <a:pt x="85254" y="49531"/>
                </a:cubicBezTo>
                <a:cubicBezTo>
                  <a:pt x="85230" y="49523"/>
                  <a:pt x="85204" y="49519"/>
                  <a:pt x="85178" y="49519"/>
                </a:cubicBezTo>
                <a:close/>
                <a:moveTo>
                  <a:pt x="28978" y="49594"/>
                </a:moveTo>
                <a:cubicBezTo>
                  <a:pt x="28883" y="49626"/>
                  <a:pt x="28819" y="49721"/>
                  <a:pt x="28851" y="49816"/>
                </a:cubicBezTo>
                <a:cubicBezTo>
                  <a:pt x="28946" y="50322"/>
                  <a:pt x="29041" y="50797"/>
                  <a:pt x="29168" y="51272"/>
                </a:cubicBezTo>
                <a:cubicBezTo>
                  <a:pt x="29168" y="51367"/>
                  <a:pt x="29263" y="51431"/>
                  <a:pt x="29326" y="51431"/>
                </a:cubicBezTo>
                <a:lnTo>
                  <a:pt x="29389" y="51431"/>
                </a:lnTo>
                <a:cubicBezTo>
                  <a:pt x="29484" y="51399"/>
                  <a:pt x="29548" y="51304"/>
                  <a:pt x="29516" y="51209"/>
                </a:cubicBezTo>
                <a:cubicBezTo>
                  <a:pt x="29389" y="50734"/>
                  <a:pt x="29294" y="50227"/>
                  <a:pt x="29199" y="49752"/>
                </a:cubicBezTo>
                <a:cubicBezTo>
                  <a:pt x="29199" y="49657"/>
                  <a:pt x="29104" y="49594"/>
                  <a:pt x="28978" y="49594"/>
                </a:cubicBezTo>
                <a:close/>
                <a:moveTo>
                  <a:pt x="64593" y="50057"/>
                </a:moveTo>
                <a:cubicBezTo>
                  <a:pt x="64536" y="50057"/>
                  <a:pt x="64482" y="50080"/>
                  <a:pt x="64447" y="50132"/>
                </a:cubicBezTo>
                <a:cubicBezTo>
                  <a:pt x="64162" y="50512"/>
                  <a:pt x="63814" y="50892"/>
                  <a:pt x="63465" y="51241"/>
                </a:cubicBezTo>
                <a:cubicBezTo>
                  <a:pt x="63402" y="51304"/>
                  <a:pt x="63402" y="51431"/>
                  <a:pt x="63465" y="51494"/>
                </a:cubicBezTo>
                <a:cubicBezTo>
                  <a:pt x="63497" y="51526"/>
                  <a:pt x="63560" y="51557"/>
                  <a:pt x="63592" y="51557"/>
                </a:cubicBezTo>
                <a:cubicBezTo>
                  <a:pt x="63655" y="51557"/>
                  <a:pt x="63687" y="51526"/>
                  <a:pt x="63750" y="51494"/>
                </a:cubicBezTo>
                <a:cubicBezTo>
                  <a:pt x="64099" y="51146"/>
                  <a:pt x="64447" y="50766"/>
                  <a:pt x="64764" y="50354"/>
                </a:cubicBezTo>
                <a:cubicBezTo>
                  <a:pt x="64827" y="50291"/>
                  <a:pt x="64795" y="50164"/>
                  <a:pt x="64732" y="50101"/>
                </a:cubicBezTo>
                <a:cubicBezTo>
                  <a:pt x="64689" y="50072"/>
                  <a:pt x="64640" y="50057"/>
                  <a:pt x="64593" y="50057"/>
                </a:cubicBezTo>
                <a:close/>
                <a:moveTo>
                  <a:pt x="62501" y="52178"/>
                </a:moveTo>
                <a:cubicBezTo>
                  <a:pt x="62458" y="52178"/>
                  <a:pt x="62417" y="52194"/>
                  <a:pt x="62388" y="52223"/>
                </a:cubicBezTo>
                <a:cubicBezTo>
                  <a:pt x="62008" y="52539"/>
                  <a:pt x="61597" y="52824"/>
                  <a:pt x="61185" y="53109"/>
                </a:cubicBezTo>
                <a:cubicBezTo>
                  <a:pt x="61122" y="53141"/>
                  <a:pt x="61090" y="53268"/>
                  <a:pt x="61153" y="53363"/>
                </a:cubicBezTo>
                <a:cubicBezTo>
                  <a:pt x="61185" y="53426"/>
                  <a:pt x="61248" y="53426"/>
                  <a:pt x="61312" y="53426"/>
                </a:cubicBezTo>
                <a:lnTo>
                  <a:pt x="61407" y="53426"/>
                </a:lnTo>
                <a:cubicBezTo>
                  <a:pt x="61818" y="53141"/>
                  <a:pt x="62230" y="52824"/>
                  <a:pt x="62610" y="52508"/>
                </a:cubicBezTo>
                <a:cubicBezTo>
                  <a:pt x="62705" y="52444"/>
                  <a:pt x="62705" y="52318"/>
                  <a:pt x="62642" y="52254"/>
                </a:cubicBezTo>
                <a:cubicBezTo>
                  <a:pt x="62607" y="52202"/>
                  <a:pt x="62553" y="52178"/>
                  <a:pt x="62501" y="52178"/>
                </a:cubicBezTo>
                <a:close/>
                <a:moveTo>
                  <a:pt x="355" y="51710"/>
                </a:moveTo>
                <a:cubicBezTo>
                  <a:pt x="343" y="51710"/>
                  <a:pt x="330" y="51712"/>
                  <a:pt x="317" y="51716"/>
                </a:cubicBezTo>
                <a:cubicBezTo>
                  <a:pt x="190" y="51716"/>
                  <a:pt x="127" y="51811"/>
                  <a:pt x="127" y="51906"/>
                </a:cubicBezTo>
                <a:cubicBezTo>
                  <a:pt x="159" y="52413"/>
                  <a:pt x="190" y="52888"/>
                  <a:pt x="254" y="53394"/>
                </a:cubicBezTo>
                <a:cubicBezTo>
                  <a:pt x="254" y="53489"/>
                  <a:pt x="349" y="53553"/>
                  <a:pt x="444" y="53553"/>
                </a:cubicBezTo>
                <a:cubicBezTo>
                  <a:pt x="570" y="53553"/>
                  <a:pt x="634" y="53458"/>
                  <a:pt x="634" y="53363"/>
                </a:cubicBezTo>
                <a:cubicBezTo>
                  <a:pt x="570" y="52856"/>
                  <a:pt x="539" y="52381"/>
                  <a:pt x="507" y="51874"/>
                </a:cubicBezTo>
                <a:cubicBezTo>
                  <a:pt x="507" y="51792"/>
                  <a:pt x="436" y="51710"/>
                  <a:pt x="355" y="51710"/>
                </a:cubicBezTo>
                <a:close/>
                <a:moveTo>
                  <a:pt x="84074" y="52306"/>
                </a:moveTo>
                <a:cubicBezTo>
                  <a:pt x="84005" y="52306"/>
                  <a:pt x="83939" y="52341"/>
                  <a:pt x="83892" y="52413"/>
                </a:cubicBezTo>
                <a:cubicBezTo>
                  <a:pt x="83702" y="52856"/>
                  <a:pt x="83480" y="53299"/>
                  <a:pt x="83258" y="53743"/>
                </a:cubicBezTo>
                <a:cubicBezTo>
                  <a:pt x="83195" y="53838"/>
                  <a:pt x="83227" y="53964"/>
                  <a:pt x="83322" y="53996"/>
                </a:cubicBezTo>
                <a:cubicBezTo>
                  <a:pt x="83353" y="54028"/>
                  <a:pt x="83385" y="54028"/>
                  <a:pt x="83417" y="54028"/>
                </a:cubicBezTo>
                <a:cubicBezTo>
                  <a:pt x="83480" y="54028"/>
                  <a:pt x="83543" y="53996"/>
                  <a:pt x="83575" y="53933"/>
                </a:cubicBezTo>
                <a:cubicBezTo>
                  <a:pt x="83797" y="53489"/>
                  <a:pt x="84018" y="53014"/>
                  <a:pt x="84240" y="52571"/>
                </a:cubicBezTo>
                <a:cubicBezTo>
                  <a:pt x="84272" y="52476"/>
                  <a:pt x="84240" y="52349"/>
                  <a:pt x="84145" y="52318"/>
                </a:cubicBezTo>
                <a:cubicBezTo>
                  <a:pt x="84121" y="52310"/>
                  <a:pt x="84098" y="52306"/>
                  <a:pt x="84074" y="52306"/>
                </a:cubicBezTo>
                <a:close/>
                <a:moveTo>
                  <a:pt x="29724" y="52499"/>
                </a:moveTo>
                <a:cubicBezTo>
                  <a:pt x="29708" y="52499"/>
                  <a:pt x="29691" y="52502"/>
                  <a:pt x="29674" y="52508"/>
                </a:cubicBezTo>
                <a:cubicBezTo>
                  <a:pt x="29579" y="52539"/>
                  <a:pt x="29516" y="52634"/>
                  <a:pt x="29548" y="52729"/>
                </a:cubicBezTo>
                <a:cubicBezTo>
                  <a:pt x="29706" y="53204"/>
                  <a:pt x="29864" y="53711"/>
                  <a:pt x="30023" y="54154"/>
                </a:cubicBezTo>
                <a:cubicBezTo>
                  <a:pt x="30054" y="54249"/>
                  <a:pt x="30118" y="54281"/>
                  <a:pt x="30213" y="54281"/>
                </a:cubicBezTo>
                <a:lnTo>
                  <a:pt x="30276" y="54281"/>
                </a:lnTo>
                <a:cubicBezTo>
                  <a:pt x="30371" y="54249"/>
                  <a:pt x="30403" y="54123"/>
                  <a:pt x="30371" y="54028"/>
                </a:cubicBezTo>
                <a:cubicBezTo>
                  <a:pt x="30213" y="53584"/>
                  <a:pt x="30054" y="53109"/>
                  <a:pt x="29896" y="52634"/>
                </a:cubicBezTo>
                <a:cubicBezTo>
                  <a:pt x="29870" y="52556"/>
                  <a:pt x="29801" y="52499"/>
                  <a:pt x="29724" y="52499"/>
                </a:cubicBezTo>
                <a:close/>
                <a:moveTo>
                  <a:pt x="59993" y="53826"/>
                </a:moveTo>
                <a:cubicBezTo>
                  <a:pt x="59968" y="53826"/>
                  <a:pt x="59942" y="53830"/>
                  <a:pt x="59918" y="53838"/>
                </a:cubicBezTo>
                <a:cubicBezTo>
                  <a:pt x="59507" y="54059"/>
                  <a:pt x="59032" y="54281"/>
                  <a:pt x="58588" y="54439"/>
                </a:cubicBezTo>
                <a:cubicBezTo>
                  <a:pt x="58493" y="54503"/>
                  <a:pt x="58430" y="54598"/>
                  <a:pt x="58493" y="54693"/>
                </a:cubicBezTo>
                <a:cubicBezTo>
                  <a:pt x="58493" y="54788"/>
                  <a:pt x="58588" y="54819"/>
                  <a:pt x="58651" y="54819"/>
                </a:cubicBezTo>
                <a:cubicBezTo>
                  <a:pt x="58683" y="54819"/>
                  <a:pt x="58715" y="54819"/>
                  <a:pt x="58715" y="54788"/>
                </a:cubicBezTo>
                <a:cubicBezTo>
                  <a:pt x="59190" y="54629"/>
                  <a:pt x="59665" y="54408"/>
                  <a:pt x="60108" y="54186"/>
                </a:cubicBezTo>
                <a:cubicBezTo>
                  <a:pt x="60203" y="54123"/>
                  <a:pt x="60235" y="53996"/>
                  <a:pt x="60172" y="53933"/>
                </a:cubicBezTo>
                <a:cubicBezTo>
                  <a:pt x="60148" y="53861"/>
                  <a:pt x="60071" y="53826"/>
                  <a:pt x="59993" y="53826"/>
                </a:cubicBezTo>
                <a:close/>
                <a:moveTo>
                  <a:pt x="57245" y="54906"/>
                </a:moveTo>
                <a:cubicBezTo>
                  <a:pt x="57228" y="54906"/>
                  <a:pt x="57212" y="54909"/>
                  <a:pt x="57195" y="54914"/>
                </a:cubicBezTo>
                <a:cubicBezTo>
                  <a:pt x="56720" y="55073"/>
                  <a:pt x="56245" y="55168"/>
                  <a:pt x="55738" y="55263"/>
                </a:cubicBezTo>
                <a:cubicBezTo>
                  <a:pt x="55643" y="55263"/>
                  <a:pt x="55580" y="55358"/>
                  <a:pt x="55580" y="55453"/>
                </a:cubicBezTo>
                <a:cubicBezTo>
                  <a:pt x="55611" y="55548"/>
                  <a:pt x="55675" y="55611"/>
                  <a:pt x="55770" y="55611"/>
                </a:cubicBezTo>
                <a:lnTo>
                  <a:pt x="55801" y="55611"/>
                </a:lnTo>
                <a:cubicBezTo>
                  <a:pt x="56308" y="55548"/>
                  <a:pt x="56783" y="55421"/>
                  <a:pt x="57290" y="55294"/>
                </a:cubicBezTo>
                <a:cubicBezTo>
                  <a:pt x="57385" y="55263"/>
                  <a:pt x="57448" y="55168"/>
                  <a:pt x="57416" y="55041"/>
                </a:cubicBezTo>
                <a:cubicBezTo>
                  <a:pt x="57390" y="54963"/>
                  <a:pt x="57321" y="54906"/>
                  <a:pt x="57245" y="54906"/>
                </a:cubicBezTo>
                <a:close/>
                <a:moveTo>
                  <a:pt x="608" y="54686"/>
                </a:moveTo>
                <a:cubicBezTo>
                  <a:pt x="596" y="54686"/>
                  <a:pt x="583" y="54688"/>
                  <a:pt x="570" y="54693"/>
                </a:cubicBezTo>
                <a:cubicBezTo>
                  <a:pt x="475" y="54693"/>
                  <a:pt x="412" y="54788"/>
                  <a:pt x="412" y="54883"/>
                </a:cubicBezTo>
                <a:cubicBezTo>
                  <a:pt x="475" y="55389"/>
                  <a:pt x="539" y="55896"/>
                  <a:pt x="602" y="56371"/>
                </a:cubicBezTo>
                <a:cubicBezTo>
                  <a:pt x="634" y="56466"/>
                  <a:pt x="697" y="56530"/>
                  <a:pt x="792" y="56530"/>
                </a:cubicBezTo>
                <a:lnTo>
                  <a:pt x="824" y="56530"/>
                </a:lnTo>
                <a:cubicBezTo>
                  <a:pt x="919" y="56530"/>
                  <a:pt x="1014" y="56434"/>
                  <a:pt x="982" y="56308"/>
                </a:cubicBezTo>
                <a:cubicBezTo>
                  <a:pt x="919" y="55833"/>
                  <a:pt x="855" y="55326"/>
                  <a:pt x="792" y="54851"/>
                </a:cubicBezTo>
                <a:cubicBezTo>
                  <a:pt x="765" y="54769"/>
                  <a:pt x="690" y="54686"/>
                  <a:pt x="608" y="54686"/>
                </a:cubicBezTo>
                <a:close/>
                <a:moveTo>
                  <a:pt x="82740" y="54966"/>
                </a:moveTo>
                <a:cubicBezTo>
                  <a:pt x="82663" y="54966"/>
                  <a:pt x="82585" y="55001"/>
                  <a:pt x="82562" y="55073"/>
                </a:cubicBezTo>
                <a:cubicBezTo>
                  <a:pt x="82308" y="55484"/>
                  <a:pt x="82055" y="55928"/>
                  <a:pt x="81770" y="56339"/>
                </a:cubicBezTo>
                <a:cubicBezTo>
                  <a:pt x="81738" y="56434"/>
                  <a:pt x="81738" y="56530"/>
                  <a:pt x="81833" y="56593"/>
                </a:cubicBezTo>
                <a:cubicBezTo>
                  <a:pt x="81865" y="56625"/>
                  <a:pt x="81897" y="56625"/>
                  <a:pt x="81928" y="56625"/>
                </a:cubicBezTo>
                <a:cubicBezTo>
                  <a:pt x="81992" y="56625"/>
                  <a:pt x="82055" y="56593"/>
                  <a:pt x="82087" y="56530"/>
                </a:cubicBezTo>
                <a:cubicBezTo>
                  <a:pt x="82372" y="56118"/>
                  <a:pt x="82625" y="55674"/>
                  <a:pt x="82878" y="55231"/>
                </a:cubicBezTo>
                <a:cubicBezTo>
                  <a:pt x="82910" y="55168"/>
                  <a:pt x="82878" y="55041"/>
                  <a:pt x="82815" y="54978"/>
                </a:cubicBezTo>
                <a:cubicBezTo>
                  <a:pt x="82791" y="54970"/>
                  <a:pt x="82766" y="54966"/>
                  <a:pt x="82740" y="54966"/>
                </a:cubicBezTo>
                <a:close/>
                <a:moveTo>
                  <a:pt x="30767" y="55301"/>
                </a:moveTo>
                <a:cubicBezTo>
                  <a:pt x="30741" y="55301"/>
                  <a:pt x="30714" y="55308"/>
                  <a:pt x="30688" y="55326"/>
                </a:cubicBezTo>
                <a:cubicBezTo>
                  <a:pt x="30593" y="55358"/>
                  <a:pt x="30529" y="55453"/>
                  <a:pt x="30593" y="55548"/>
                </a:cubicBezTo>
                <a:cubicBezTo>
                  <a:pt x="30783" y="56023"/>
                  <a:pt x="31004" y="56466"/>
                  <a:pt x="31226" y="56910"/>
                </a:cubicBezTo>
                <a:cubicBezTo>
                  <a:pt x="31258" y="56973"/>
                  <a:pt x="31321" y="57036"/>
                  <a:pt x="31384" y="57036"/>
                </a:cubicBezTo>
                <a:cubicBezTo>
                  <a:pt x="31416" y="57036"/>
                  <a:pt x="31448" y="57005"/>
                  <a:pt x="31479" y="57005"/>
                </a:cubicBezTo>
                <a:cubicBezTo>
                  <a:pt x="31574" y="56973"/>
                  <a:pt x="31606" y="56846"/>
                  <a:pt x="31543" y="56751"/>
                </a:cubicBezTo>
                <a:cubicBezTo>
                  <a:pt x="31321" y="56308"/>
                  <a:pt x="31131" y="55864"/>
                  <a:pt x="30941" y="55421"/>
                </a:cubicBezTo>
                <a:cubicBezTo>
                  <a:pt x="30895" y="55353"/>
                  <a:pt x="30833" y="55301"/>
                  <a:pt x="30767" y="55301"/>
                </a:cubicBezTo>
                <a:close/>
                <a:moveTo>
                  <a:pt x="81119" y="57492"/>
                </a:moveTo>
                <a:cubicBezTo>
                  <a:pt x="81052" y="57492"/>
                  <a:pt x="80987" y="57514"/>
                  <a:pt x="80947" y="57575"/>
                </a:cubicBezTo>
                <a:cubicBezTo>
                  <a:pt x="80661" y="57986"/>
                  <a:pt x="80376" y="58366"/>
                  <a:pt x="80060" y="58778"/>
                </a:cubicBezTo>
                <a:cubicBezTo>
                  <a:pt x="79996" y="58841"/>
                  <a:pt x="80028" y="58968"/>
                  <a:pt x="80091" y="59031"/>
                </a:cubicBezTo>
                <a:cubicBezTo>
                  <a:pt x="80155" y="59063"/>
                  <a:pt x="80186" y="59063"/>
                  <a:pt x="80218" y="59063"/>
                </a:cubicBezTo>
                <a:cubicBezTo>
                  <a:pt x="80281" y="59063"/>
                  <a:pt x="80345" y="59031"/>
                  <a:pt x="80376" y="59000"/>
                </a:cubicBezTo>
                <a:cubicBezTo>
                  <a:pt x="80661" y="58588"/>
                  <a:pt x="80978" y="58176"/>
                  <a:pt x="81263" y="57796"/>
                </a:cubicBezTo>
                <a:cubicBezTo>
                  <a:pt x="81327" y="57701"/>
                  <a:pt x="81295" y="57575"/>
                  <a:pt x="81232" y="57511"/>
                </a:cubicBezTo>
                <a:cubicBezTo>
                  <a:pt x="81197" y="57500"/>
                  <a:pt x="81158" y="57492"/>
                  <a:pt x="81119" y="57492"/>
                </a:cubicBezTo>
                <a:close/>
                <a:moveTo>
                  <a:pt x="1052" y="57632"/>
                </a:moveTo>
                <a:cubicBezTo>
                  <a:pt x="1039" y="57632"/>
                  <a:pt x="1027" y="57634"/>
                  <a:pt x="1014" y="57638"/>
                </a:cubicBezTo>
                <a:cubicBezTo>
                  <a:pt x="887" y="57670"/>
                  <a:pt x="824" y="57765"/>
                  <a:pt x="855" y="57860"/>
                </a:cubicBezTo>
                <a:cubicBezTo>
                  <a:pt x="919" y="58335"/>
                  <a:pt x="1014" y="58841"/>
                  <a:pt x="1109" y="59316"/>
                </a:cubicBezTo>
                <a:cubicBezTo>
                  <a:pt x="1140" y="59411"/>
                  <a:pt x="1204" y="59475"/>
                  <a:pt x="1299" y="59475"/>
                </a:cubicBezTo>
                <a:lnTo>
                  <a:pt x="1362" y="59475"/>
                </a:lnTo>
                <a:cubicBezTo>
                  <a:pt x="1457" y="59443"/>
                  <a:pt x="1520" y="59348"/>
                  <a:pt x="1489" y="59253"/>
                </a:cubicBezTo>
                <a:cubicBezTo>
                  <a:pt x="1394" y="58778"/>
                  <a:pt x="1299" y="58271"/>
                  <a:pt x="1235" y="57796"/>
                </a:cubicBezTo>
                <a:cubicBezTo>
                  <a:pt x="1208" y="57714"/>
                  <a:pt x="1133" y="57632"/>
                  <a:pt x="1052" y="57632"/>
                </a:cubicBezTo>
                <a:close/>
                <a:moveTo>
                  <a:pt x="32080" y="57974"/>
                </a:moveTo>
                <a:cubicBezTo>
                  <a:pt x="32056" y="57974"/>
                  <a:pt x="32035" y="57978"/>
                  <a:pt x="32018" y="57986"/>
                </a:cubicBezTo>
                <a:cubicBezTo>
                  <a:pt x="31923" y="58050"/>
                  <a:pt x="31891" y="58145"/>
                  <a:pt x="31923" y="58240"/>
                </a:cubicBezTo>
                <a:cubicBezTo>
                  <a:pt x="32176" y="58683"/>
                  <a:pt x="32461" y="59126"/>
                  <a:pt x="32715" y="59538"/>
                </a:cubicBezTo>
                <a:cubicBezTo>
                  <a:pt x="32778" y="59570"/>
                  <a:pt x="32810" y="59601"/>
                  <a:pt x="32873" y="59601"/>
                </a:cubicBezTo>
                <a:cubicBezTo>
                  <a:pt x="32905" y="59601"/>
                  <a:pt x="32968" y="59601"/>
                  <a:pt x="32968" y="59570"/>
                </a:cubicBezTo>
                <a:cubicBezTo>
                  <a:pt x="33063" y="59538"/>
                  <a:pt x="33095" y="59411"/>
                  <a:pt x="33031" y="59316"/>
                </a:cubicBezTo>
                <a:cubicBezTo>
                  <a:pt x="32778" y="58905"/>
                  <a:pt x="32493" y="58493"/>
                  <a:pt x="32271" y="58050"/>
                </a:cubicBezTo>
                <a:cubicBezTo>
                  <a:pt x="32225" y="58003"/>
                  <a:pt x="32144" y="57974"/>
                  <a:pt x="32080" y="57974"/>
                </a:cubicBezTo>
                <a:close/>
                <a:moveTo>
                  <a:pt x="79282" y="59842"/>
                </a:moveTo>
                <a:cubicBezTo>
                  <a:pt x="79230" y="59842"/>
                  <a:pt x="79176" y="59866"/>
                  <a:pt x="79141" y="59918"/>
                </a:cubicBezTo>
                <a:cubicBezTo>
                  <a:pt x="78825" y="60298"/>
                  <a:pt x="78476" y="60678"/>
                  <a:pt x="78160" y="61026"/>
                </a:cubicBezTo>
                <a:cubicBezTo>
                  <a:pt x="78065" y="61090"/>
                  <a:pt x="78065" y="61217"/>
                  <a:pt x="78160" y="61280"/>
                </a:cubicBezTo>
                <a:cubicBezTo>
                  <a:pt x="78191" y="61312"/>
                  <a:pt x="78223" y="61343"/>
                  <a:pt x="78286" y="61343"/>
                </a:cubicBezTo>
                <a:cubicBezTo>
                  <a:pt x="78318" y="61343"/>
                  <a:pt x="78381" y="61312"/>
                  <a:pt x="78413" y="61280"/>
                </a:cubicBezTo>
                <a:cubicBezTo>
                  <a:pt x="78761" y="60900"/>
                  <a:pt x="79110" y="60551"/>
                  <a:pt x="79426" y="60171"/>
                </a:cubicBezTo>
                <a:cubicBezTo>
                  <a:pt x="79490" y="60076"/>
                  <a:pt x="79490" y="59950"/>
                  <a:pt x="79395" y="59886"/>
                </a:cubicBezTo>
                <a:cubicBezTo>
                  <a:pt x="79366" y="59858"/>
                  <a:pt x="79325" y="59842"/>
                  <a:pt x="79282" y="59842"/>
                </a:cubicBezTo>
                <a:close/>
                <a:moveTo>
                  <a:pt x="33718" y="60455"/>
                </a:moveTo>
                <a:cubicBezTo>
                  <a:pt x="33686" y="60455"/>
                  <a:pt x="33655" y="60466"/>
                  <a:pt x="33633" y="60488"/>
                </a:cubicBezTo>
                <a:cubicBezTo>
                  <a:pt x="33538" y="60551"/>
                  <a:pt x="33506" y="60678"/>
                  <a:pt x="33570" y="60773"/>
                </a:cubicBezTo>
                <a:cubicBezTo>
                  <a:pt x="33886" y="61153"/>
                  <a:pt x="34203" y="61565"/>
                  <a:pt x="34520" y="61945"/>
                </a:cubicBezTo>
                <a:cubicBezTo>
                  <a:pt x="34551" y="61977"/>
                  <a:pt x="34615" y="62008"/>
                  <a:pt x="34646" y="62008"/>
                </a:cubicBezTo>
                <a:cubicBezTo>
                  <a:pt x="34710" y="62008"/>
                  <a:pt x="34741" y="62008"/>
                  <a:pt x="34773" y="61977"/>
                </a:cubicBezTo>
                <a:cubicBezTo>
                  <a:pt x="34868" y="61913"/>
                  <a:pt x="34868" y="61787"/>
                  <a:pt x="34805" y="61692"/>
                </a:cubicBezTo>
                <a:cubicBezTo>
                  <a:pt x="34488" y="61343"/>
                  <a:pt x="34171" y="60931"/>
                  <a:pt x="33886" y="60551"/>
                </a:cubicBezTo>
                <a:cubicBezTo>
                  <a:pt x="33845" y="60490"/>
                  <a:pt x="33778" y="60455"/>
                  <a:pt x="33718" y="60455"/>
                </a:cubicBezTo>
                <a:close/>
                <a:moveTo>
                  <a:pt x="1584" y="60551"/>
                </a:moveTo>
                <a:cubicBezTo>
                  <a:pt x="1489" y="60583"/>
                  <a:pt x="1425" y="60678"/>
                  <a:pt x="1425" y="60805"/>
                </a:cubicBezTo>
                <a:cubicBezTo>
                  <a:pt x="1552" y="61280"/>
                  <a:pt x="1679" y="61755"/>
                  <a:pt x="1774" y="62262"/>
                </a:cubicBezTo>
                <a:cubicBezTo>
                  <a:pt x="1806" y="62325"/>
                  <a:pt x="1901" y="62388"/>
                  <a:pt x="1964" y="62388"/>
                </a:cubicBezTo>
                <a:lnTo>
                  <a:pt x="2027" y="62388"/>
                </a:lnTo>
                <a:cubicBezTo>
                  <a:pt x="2122" y="62357"/>
                  <a:pt x="2186" y="62262"/>
                  <a:pt x="2154" y="62167"/>
                </a:cubicBezTo>
                <a:cubicBezTo>
                  <a:pt x="2027" y="61692"/>
                  <a:pt x="1901" y="61185"/>
                  <a:pt x="1806" y="60710"/>
                </a:cubicBezTo>
                <a:cubicBezTo>
                  <a:pt x="1774" y="60615"/>
                  <a:pt x="1679" y="60551"/>
                  <a:pt x="1584" y="60551"/>
                </a:cubicBezTo>
                <a:close/>
                <a:moveTo>
                  <a:pt x="77241" y="62024"/>
                </a:moveTo>
                <a:cubicBezTo>
                  <a:pt x="77194" y="62024"/>
                  <a:pt x="77146" y="62040"/>
                  <a:pt x="77115" y="62072"/>
                </a:cubicBezTo>
                <a:cubicBezTo>
                  <a:pt x="76735" y="62420"/>
                  <a:pt x="76386" y="62768"/>
                  <a:pt x="76006" y="63085"/>
                </a:cubicBezTo>
                <a:cubicBezTo>
                  <a:pt x="75943" y="63148"/>
                  <a:pt x="75943" y="63275"/>
                  <a:pt x="76006" y="63370"/>
                </a:cubicBezTo>
                <a:cubicBezTo>
                  <a:pt x="76038" y="63402"/>
                  <a:pt x="76101" y="63433"/>
                  <a:pt x="76133" y="63433"/>
                </a:cubicBezTo>
                <a:cubicBezTo>
                  <a:pt x="76196" y="63433"/>
                  <a:pt x="76228" y="63402"/>
                  <a:pt x="76259" y="63370"/>
                </a:cubicBezTo>
                <a:cubicBezTo>
                  <a:pt x="76640" y="63053"/>
                  <a:pt x="77020" y="62705"/>
                  <a:pt x="77368" y="62357"/>
                </a:cubicBezTo>
                <a:cubicBezTo>
                  <a:pt x="77431" y="62293"/>
                  <a:pt x="77431" y="62167"/>
                  <a:pt x="77368" y="62072"/>
                </a:cubicBezTo>
                <a:cubicBezTo>
                  <a:pt x="77336" y="62040"/>
                  <a:pt x="77289" y="62024"/>
                  <a:pt x="77241" y="62024"/>
                </a:cubicBezTo>
                <a:close/>
                <a:moveTo>
                  <a:pt x="35656" y="62752"/>
                </a:moveTo>
                <a:cubicBezTo>
                  <a:pt x="35604" y="62752"/>
                  <a:pt x="35549" y="62768"/>
                  <a:pt x="35501" y="62800"/>
                </a:cubicBezTo>
                <a:cubicBezTo>
                  <a:pt x="35438" y="62863"/>
                  <a:pt x="35438" y="62990"/>
                  <a:pt x="35501" y="63085"/>
                </a:cubicBezTo>
                <a:cubicBezTo>
                  <a:pt x="35850" y="63433"/>
                  <a:pt x="36198" y="63782"/>
                  <a:pt x="36578" y="64130"/>
                </a:cubicBezTo>
                <a:cubicBezTo>
                  <a:pt x="36610" y="64162"/>
                  <a:pt x="36641" y="64193"/>
                  <a:pt x="36705" y="64193"/>
                </a:cubicBezTo>
                <a:cubicBezTo>
                  <a:pt x="36736" y="64193"/>
                  <a:pt x="36800" y="64162"/>
                  <a:pt x="36832" y="64130"/>
                </a:cubicBezTo>
                <a:cubicBezTo>
                  <a:pt x="36895" y="64067"/>
                  <a:pt x="36895" y="63940"/>
                  <a:pt x="36832" y="63877"/>
                </a:cubicBezTo>
                <a:cubicBezTo>
                  <a:pt x="36451" y="63528"/>
                  <a:pt x="36103" y="63180"/>
                  <a:pt x="35786" y="62800"/>
                </a:cubicBezTo>
                <a:cubicBezTo>
                  <a:pt x="35755" y="62768"/>
                  <a:pt x="35707" y="62752"/>
                  <a:pt x="35656" y="62752"/>
                </a:cubicBezTo>
                <a:close/>
                <a:moveTo>
                  <a:pt x="2362" y="63457"/>
                </a:moveTo>
                <a:cubicBezTo>
                  <a:pt x="2346" y="63457"/>
                  <a:pt x="2329" y="63459"/>
                  <a:pt x="2312" y="63465"/>
                </a:cubicBezTo>
                <a:cubicBezTo>
                  <a:pt x="2217" y="63497"/>
                  <a:pt x="2154" y="63592"/>
                  <a:pt x="2186" y="63718"/>
                </a:cubicBezTo>
                <a:cubicBezTo>
                  <a:pt x="2312" y="64193"/>
                  <a:pt x="2439" y="64668"/>
                  <a:pt x="2597" y="65143"/>
                </a:cubicBezTo>
                <a:cubicBezTo>
                  <a:pt x="2629" y="65207"/>
                  <a:pt x="2692" y="65270"/>
                  <a:pt x="2787" y="65270"/>
                </a:cubicBezTo>
                <a:lnTo>
                  <a:pt x="2819" y="65270"/>
                </a:lnTo>
                <a:cubicBezTo>
                  <a:pt x="2946" y="65238"/>
                  <a:pt x="2977" y="65143"/>
                  <a:pt x="2946" y="65048"/>
                </a:cubicBezTo>
                <a:cubicBezTo>
                  <a:pt x="2819" y="64573"/>
                  <a:pt x="2661" y="64098"/>
                  <a:pt x="2534" y="63592"/>
                </a:cubicBezTo>
                <a:cubicBezTo>
                  <a:pt x="2508" y="63513"/>
                  <a:pt x="2439" y="63457"/>
                  <a:pt x="2362" y="63457"/>
                </a:cubicBezTo>
                <a:close/>
                <a:moveTo>
                  <a:pt x="75024" y="64019"/>
                </a:moveTo>
                <a:cubicBezTo>
                  <a:pt x="74977" y="64019"/>
                  <a:pt x="74929" y="64035"/>
                  <a:pt x="74898" y="64067"/>
                </a:cubicBezTo>
                <a:cubicBezTo>
                  <a:pt x="74518" y="64352"/>
                  <a:pt x="74106" y="64668"/>
                  <a:pt x="73694" y="64953"/>
                </a:cubicBezTo>
                <a:cubicBezTo>
                  <a:pt x="73631" y="65017"/>
                  <a:pt x="73599" y="65143"/>
                  <a:pt x="73663" y="65238"/>
                </a:cubicBezTo>
                <a:cubicBezTo>
                  <a:pt x="73694" y="65270"/>
                  <a:pt x="73758" y="65302"/>
                  <a:pt x="73821" y="65302"/>
                </a:cubicBezTo>
                <a:cubicBezTo>
                  <a:pt x="73853" y="65302"/>
                  <a:pt x="73884" y="65302"/>
                  <a:pt x="73916" y="65270"/>
                </a:cubicBezTo>
                <a:cubicBezTo>
                  <a:pt x="74328" y="64953"/>
                  <a:pt x="74739" y="64668"/>
                  <a:pt x="75119" y="64352"/>
                </a:cubicBezTo>
                <a:cubicBezTo>
                  <a:pt x="75214" y="64288"/>
                  <a:pt x="75214" y="64162"/>
                  <a:pt x="75151" y="64067"/>
                </a:cubicBezTo>
                <a:cubicBezTo>
                  <a:pt x="75119" y="64035"/>
                  <a:pt x="75072" y="64019"/>
                  <a:pt x="75024" y="64019"/>
                </a:cubicBezTo>
                <a:close/>
                <a:moveTo>
                  <a:pt x="37801" y="64814"/>
                </a:moveTo>
                <a:cubicBezTo>
                  <a:pt x="37744" y="64814"/>
                  <a:pt x="37690" y="64838"/>
                  <a:pt x="37655" y="64890"/>
                </a:cubicBezTo>
                <a:cubicBezTo>
                  <a:pt x="37592" y="64953"/>
                  <a:pt x="37592" y="65080"/>
                  <a:pt x="37687" y="65143"/>
                </a:cubicBezTo>
                <a:cubicBezTo>
                  <a:pt x="38067" y="65492"/>
                  <a:pt x="38447" y="65808"/>
                  <a:pt x="38858" y="66094"/>
                </a:cubicBezTo>
                <a:cubicBezTo>
                  <a:pt x="38890" y="66125"/>
                  <a:pt x="38922" y="66125"/>
                  <a:pt x="38953" y="66125"/>
                </a:cubicBezTo>
                <a:cubicBezTo>
                  <a:pt x="39017" y="66125"/>
                  <a:pt x="39080" y="66094"/>
                  <a:pt x="39112" y="66062"/>
                </a:cubicBezTo>
                <a:cubicBezTo>
                  <a:pt x="39175" y="65967"/>
                  <a:pt x="39175" y="65872"/>
                  <a:pt x="39080" y="65808"/>
                </a:cubicBezTo>
                <a:cubicBezTo>
                  <a:pt x="38700" y="65492"/>
                  <a:pt x="38288" y="65175"/>
                  <a:pt x="37940" y="64858"/>
                </a:cubicBezTo>
                <a:cubicBezTo>
                  <a:pt x="37897" y="64830"/>
                  <a:pt x="37848" y="64814"/>
                  <a:pt x="37801" y="64814"/>
                </a:cubicBezTo>
                <a:close/>
                <a:moveTo>
                  <a:pt x="72590" y="65776"/>
                </a:moveTo>
                <a:cubicBezTo>
                  <a:pt x="72558" y="65776"/>
                  <a:pt x="72525" y="65786"/>
                  <a:pt x="72491" y="65808"/>
                </a:cubicBezTo>
                <a:cubicBezTo>
                  <a:pt x="72079" y="66094"/>
                  <a:pt x="71667" y="66347"/>
                  <a:pt x="71224" y="66600"/>
                </a:cubicBezTo>
                <a:cubicBezTo>
                  <a:pt x="71129" y="66664"/>
                  <a:pt x="71129" y="66759"/>
                  <a:pt x="71161" y="66854"/>
                </a:cubicBezTo>
                <a:cubicBezTo>
                  <a:pt x="71192" y="66917"/>
                  <a:pt x="71256" y="66949"/>
                  <a:pt x="71319" y="66949"/>
                </a:cubicBezTo>
                <a:cubicBezTo>
                  <a:pt x="71351" y="66949"/>
                  <a:pt x="71382" y="66949"/>
                  <a:pt x="71414" y="66917"/>
                </a:cubicBezTo>
                <a:cubicBezTo>
                  <a:pt x="71857" y="66664"/>
                  <a:pt x="72269" y="66410"/>
                  <a:pt x="72713" y="66125"/>
                </a:cubicBezTo>
                <a:cubicBezTo>
                  <a:pt x="72776" y="66062"/>
                  <a:pt x="72808" y="65967"/>
                  <a:pt x="72744" y="65872"/>
                </a:cubicBezTo>
                <a:cubicBezTo>
                  <a:pt x="72703" y="65810"/>
                  <a:pt x="72649" y="65776"/>
                  <a:pt x="72590" y="65776"/>
                </a:cubicBezTo>
                <a:close/>
                <a:moveTo>
                  <a:pt x="40184" y="66631"/>
                </a:moveTo>
                <a:cubicBezTo>
                  <a:pt x="40125" y="66631"/>
                  <a:pt x="40071" y="66666"/>
                  <a:pt x="40030" y="66727"/>
                </a:cubicBezTo>
                <a:cubicBezTo>
                  <a:pt x="39967" y="66790"/>
                  <a:pt x="39998" y="66917"/>
                  <a:pt x="40093" y="66980"/>
                </a:cubicBezTo>
                <a:cubicBezTo>
                  <a:pt x="40505" y="67265"/>
                  <a:pt x="40917" y="67519"/>
                  <a:pt x="41360" y="67772"/>
                </a:cubicBezTo>
                <a:cubicBezTo>
                  <a:pt x="41392" y="67804"/>
                  <a:pt x="41424" y="67804"/>
                  <a:pt x="41455" y="67804"/>
                </a:cubicBezTo>
                <a:cubicBezTo>
                  <a:pt x="41519" y="67804"/>
                  <a:pt x="41582" y="67772"/>
                  <a:pt x="41614" y="67709"/>
                </a:cubicBezTo>
                <a:cubicBezTo>
                  <a:pt x="41677" y="67614"/>
                  <a:pt x="41645" y="67519"/>
                  <a:pt x="41550" y="67455"/>
                </a:cubicBezTo>
                <a:cubicBezTo>
                  <a:pt x="41107" y="67202"/>
                  <a:pt x="40695" y="66949"/>
                  <a:pt x="40283" y="66664"/>
                </a:cubicBezTo>
                <a:cubicBezTo>
                  <a:pt x="40250" y="66641"/>
                  <a:pt x="40216" y="66631"/>
                  <a:pt x="40184" y="66631"/>
                </a:cubicBezTo>
                <a:close/>
                <a:moveTo>
                  <a:pt x="3249" y="66307"/>
                </a:moveTo>
                <a:cubicBezTo>
                  <a:pt x="3233" y="66307"/>
                  <a:pt x="3216" y="66310"/>
                  <a:pt x="3199" y="66315"/>
                </a:cubicBezTo>
                <a:cubicBezTo>
                  <a:pt x="3072" y="66347"/>
                  <a:pt x="3041" y="66474"/>
                  <a:pt x="3072" y="66569"/>
                </a:cubicBezTo>
                <a:cubicBezTo>
                  <a:pt x="3231" y="67044"/>
                  <a:pt x="3389" y="67519"/>
                  <a:pt x="3579" y="67994"/>
                </a:cubicBezTo>
                <a:cubicBezTo>
                  <a:pt x="3579" y="68057"/>
                  <a:pt x="3674" y="68089"/>
                  <a:pt x="3737" y="68089"/>
                </a:cubicBezTo>
                <a:lnTo>
                  <a:pt x="3801" y="68089"/>
                </a:lnTo>
                <a:cubicBezTo>
                  <a:pt x="3896" y="68057"/>
                  <a:pt x="3959" y="67962"/>
                  <a:pt x="3927" y="67867"/>
                </a:cubicBezTo>
                <a:cubicBezTo>
                  <a:pt x="3737" y="67392"/>
                  <a:pt x="3579" y="66917"/>
                  <a:pt x="3421" y="66442"/>
                </a:cubicBezTo>
                <a:cubicBezTo>
                  <a:pt x="3395" y="66364"/>
                  <a:pt x="3326" y="66307"/>
                  <a:pt x="3249" y="66307"/>
                </a:cubicBezTo>
                <a:close/>
                <a:moveTo>
                  <a:pt x="70015" y="67317"/>
                </a:moveTo>
                <a:cubicBezTo>
                  <a:pt x="69993" y="67317"/>
                  <a:pt x="69973" y="67321"/>
                  <a:pt x="69957" y="67329"/>
                </a:cubicBezTo>
                <a:cubicBezTo>
                  <a:pt x="69514" y="67582"/>
                  <a:pt x="69071" y="67804"/>
                  <a:pt x="68627" y="68025"/>
                </a:cubicBezTo>
                <a:cubicBezTo>
                  <a:pt x="68532" y="68057"/>
                  <a:pt x="68501" y="68152"/>
                  <a:pt x="68532" y="68247"/>
                </a:cubicBezTo>
                <a:cubicBezTo>
                  <a:pt x="68564" y="68342"/>
                  <a:pt x="68627" y="68374"/>
                  <a:pt x="68691" y="68374"/>
                </a:cubicBezTo>
                <a:cubicBezTo>
                  <a:pt x="68722" y="68374"/>
                  <a:pt x="68754" y="68342"/>
                  <a:pt x="68786" y="68342"/>
                </a:cubicBezTo>
                <a:cubicBezTo>
                  <a:pt x="69229" y="68120"/>
                  <a:pt x="69672" y="67899"/>
                  <a:pt x="70116" y="67677"/>
                </a:cubicBezTo>
                <a:cubicBezTo>
                  <a:pt x="70211" y="67614"/>
                  <a:pt x="70242" y="67519"/>
                  <a:pt x="70211" y="67424"/>
                </a:cubicBezTo>
                <a:cubicBezTo>
                  <a:pt x="70163" y="67352"/>
                  <a:pt x="70080" y="67317"/>
                  <a:pt x="70015" y="67317"/>
                </a:cubicBezTo>
                <a:close/>
                <a:moveTo>
                  <a:pt x="42773" y="68172"/>
                </a:moveTo>
                <a:cubicBezTo>
                  <a:pt x="42696" y="68172"/>
                  <a:pt x="42619" y="68207"/>
                  <a:pt x="42595" y="68279"/>
                </a:cubicBezTo>
                <a:cubicBezTo>
                  <a:pt x="42532" y="68342"/>
                  <a:pt x="42564" y="68469"/>
                  <a:pt x="42659" y="68532"/>
                </a:cubicBezTo>
                <a:cubicBezTo>
                  <a:pt x="43102" y="68754"/>
                  <a:pt x="43577" y="68975"/>
                  <a:pt x="44020" y="69165"/>
                </a:cubicBezTo>
                <a:cubicBezTo>
                  <a:pt x="44052" y="69197"/>
                  <a:pt x="44084" y="69197"/>
                  <a:pt x="44084" y="69197"/>
                </a:cubicBezTo>
                <a:cubicBezTo>
                  <a:pt x="44179" y="69197"/>
                  <a:pt x="44242" y="69134"/>
                  <a:pt x="44274" y="69070"/>
                </a:cubicBezTo>
                <a:cubicBezTo>
                  <a:pt x="44305" y="68975"/>
                  <a:pt x="44274" y="68880"/>
                  <a:pt x="44179" y="68849"/>
                </a:cubicBezTo>
                <a:cubicBezTo>
                  <a:pt x="43735" y="68627"/>
                  <a:pt x="43260" y="68405"/>
                  <a:pt x="42849" y="68184"/>
                </a:cubicBezTo>
                <a:cubicBezTo>
                  <a:pt x="42825" y="68176"/>
                  <a:pt x="42799" y="68172"/>
                  <a:pt x="42773" y="68172"/>
                </a:cubicBezTo>
                <a:close/>
                <a:moveTo>
                  <a:pt x="67350" y="68602"/>
                </a:moveTo>
                <a:cubicBezTo>
                  <a:pt x="67321" y="68602"/>
                  <a:pt x="67292" y="68609"/>
                  <a:pt x="67265" y="68627"/>
                </a:cubicBezTo>
                <a:cubicBezTo>
                  <a:pt x="66822" y="68817"/>
                  <a:pt x="66347" y="69007"/>
                  <a:pt x="65904" y="69165"/>
                </a:cubicBezTo>
                <a:cubicBezTo>
                  <a:pt x="65809" y="69197"/>
                  <a:pt x="65745" y="69292"/>
                  <a:pt x="65777" y="69419"/>
                </a:cubicBezTo>
                <a:cubicBezTo>
                  <a:pt x="65809" y="69482"/>
                  <a:pt x="65872" y="69514"/>
                  <a:pt x="65967" y="69514"/>
                </a:cubicBezTo>
                <a:lnTo>
                  <a:pt x="66030" y="69514"/>
                </a:lnTo>
                <a:cubicBezTo>
                  <a:pt x="66505" y="69355"/>
                  <a:pt x="66980" y="69165"/>
                  <a:pt x="67424" y="68975"/>
                </a:cubicBezTo>
                <a:cubicBezTo>
                  <a:pt x="67519" y="68912"/>
                  <a:pt x="67550" y="68817"/>
                  <a:pt x="67519" y="68722"/>
                </a:cubicBezTo>
                <a:cubicBezTo>
                  <a:pt x="67496" y="68654"/>
                  <a:pt x="67424" y="68602"/>
                  <a:pt x="67350" y="68602"/>
                </a:cubicBezTo>
                <a:close/>
                <a:moveTo>
                  <a:pt x="45462" y="69393"/>
                </a:moveTo>
                <a:cubicBezTo>
                  <a:pt x="45397" y="69393"/>
                  <a:pt x="45342" y="69445"/>
                  <a:pt x="45319" y="69514"/>
                </a:cubicBezTo>
                <a:cubicBezTo>
                  <a:pt x="45255" y="69609"/>
                  <a:pt x="45319" y="69735"/>
                  <a:pt x="45414" y="69767"/>
                </a:cubicBezTo>
                <a:cubicBezTo>
                  <a:pt x="45889" y="69925"/>
                  <a:pt x="46364" y="70115"/>
                  <a:pt x="46839" y="70242"/>
                </a:cubicBezTo>
                <a:cubicBezTo>
                  <a:pt x="46839" y="70274"/>
                  <a:pt x="46871" y="70274"/>
                  <a:pt x="46902" y="70274"/>
                </a:cubicBezTo>
                <a:cubicBezTo>
                  <a:pt x="46966" y="70274"/>
                  <a:pt x="47029" y="70210"/>
                  <a:pt x="47061" y="70147"/>
                </a:cubicBezTo>
                <a:cubicBezTo>
                  <a:pt x="47092" y="70052"/>
                  <a:pt x="47061" y="69925"/>
                  <a:pt x="46966" y="69894"/>
                </a:cubicBezTo>
                <a:cubicBezTo>
                  <a:pt x="46491" y="69735"/>
                  <a:pt x="46016" y="69577"/>
                  <a:pt x="45540" y="69419"/>
                </a:cubicBezTo>
                <a:cubicBezTo>
                  <a:pt x="45514" y="69401"/>
                  <a:pt x="45487" y="69393"/>
                  <a:pt x="45462" y="69393"/>
                </a:cubicBezTo>
                <a:close/>
                <a:moveTo>
                  <a:pt x="64531" y="69632"/>
                </a:moveTo>
                <a:cubicBezTo>
                  <a:pt x="64513" y="69632"/>
                  <a:pt x="64495" y="69635"/>
                  <a:pt x="64479" y="69640"/>
                </a:cubicBezTo>
                <a:cubicBezTo>
                  <a:pt x="64035" y="69799"/>
                  <a:pt x="63529" y="69925"/>
                  <a:pt x="63053" y="70052"/>
                </a:cubicBezTo>
                <a:cubicBezTo>
                  <a:pt x="62958" y="70084"/>
                  <a:pt x="62895" y="70179"/>
                  <a:pt x="62927" y="70274"/>
                </a:cubicBezTo>
                <a:cubicBezTo>
                  <a:pt x="62958" y="70369"/>
                  <a:pt x="63022" y="70432"/>
                  <a:pt x="63117" y="70432"/>
                </a:cubicBezTo>
                <a:lnTo>
                  <a:pt x="63148" y="70432"/>
                </a:lnTo>
                <a:cubicBezTo>
                  <a:pt x="63655" y="70305"/>
                  <a:pt x="64130" y="70147"/>
                  <a:pt x="64605" y="69989"/>
                </a:cubicBezTo>
                <a:cubicBezTo>
                  <a:pt x="64700" y="69957"/>
                  <a:pt x="64764" y="69862"/>
                  <a:pt x="64732" y="69767"/>
                </a:cubicBezTo>
                <a:cubicBezTo>
                  <a:pt x="64706" y="69689"/>
                  <a:pt x="64616" y="69632"/>
                  <a:pt x="64531" y="69632"/>
                </a:cubicBezTo>
                <a:close/>
                <a:moveTo>
                  <a:pt x="4283" y="69122"/>
                </a:moveTo>
                <a:cubicBezTo>
                  <a:pt x="4260" y="69122"/>
                  <a:pt x="4236" y="69126"/>
                  <a:pt x="4212" y="69134"/>
                </a:cubicBezTo>
                <a:cubicBezTo>
                  <a:pt x="4117" y="69165"/>
                  <a:pt x="4054" y="69292"/>
                  <a:pt x="4086" y="69387"/>
                </a:cubicBezTo>
                <a:cubicBezTo>
                  <a:pt x="4276" y="69830"/>
                  <a:pt x="4466" y="70305"/>
                  <a:pt x="4656" y="70749"/>
                </a:cubicBezTo>
                <a:cubicBezTo>
                  <a:pt x="4687" y="70844"/>
                  <a:pt x="4782" y="70876"/>
                  <a:pt x="4846" y="70876"/>
                </a:cubicBezTo>
                <a:cubicBezTo>
                  <a:pt x="4877" y="70876"/>
                  <a:pt x="4877" y="70876"/>
                  <a:pt x="4909" y="70844"/>
                </a:cubicBezTo>
                <a:cubicBezTo>
                  <a:pt x="5004" y="70812"/>
                  <a:pt x="5036" y="70717"/>
                  <a:pt x="5004" y="70622"/>
                </a:cubicBezTo>
                <a:cubicBezTo>
                  <a:pt x="4814" y="70147"/>
                  <a:pt x="4624" y="69704"/>
                  <a:pt x="4434" y="69229"/>
                </a:cubicBezTo>
                <a:cubicBezTo>
                  <a:pt x="4410" y="69157"/>
                  <a:pt x="4351" y="69122"/>
                  <a:pt x="4283" y="69122"/>
                </a:cubicBezTo>
                <a:close/>
                <a:moveTo>
                  <a:pt x="48327" y="70297"/>
                </a:moveTo>
                <a:cubicBezTo>
                  <a:pt x="48232" y="70297"/>
                  <a:pt x="48163" y="70354"/>
                  <a:pt x="48137" y="70432"/>
                </a:cubicBezTo>
                <a:cubicBezTo>
                  <a:pt x="48106" y="70527"/>
                  <a:pt x="48169" y="70654"/>
                  <a:pt x="48296" y="70654"/>
                </a:cubicBezTo>
                <a:cubicBezTo>
                  <a:pt x="48771" y="70781"/>
                  <a:pt x="49277" y="70907"/>
                  <a:pt x="49752" y="71002"/>
                </a:cubicBezTo>
                <a:lnTo>
                  <a:pt x="49784" y="71002"/>
                </a:lnTo>
                <a:cubicBezTo>
                  <a:pt x="49879" y="71002"/>
                  <a:pt x="49942" y="70939"/>
                  <a:pt x="49974" y="70844"/>
                </a:cubicBezTo>
                <a:cubicBezTo>
                  <a:pt x="49974" y="70749"/>
                  <a:pt x="49911" y="70654"/>
                  <a:pt x="49816" y="70622"/>
                </a:cubicBezTo>
                <a:cubicBezTo>
                  <a:pt x="49341" y="70527"/>
                  <a:pt x="48866" y="70432"/>
                  <a:pt x="48391" y="70305"/>
                </a:cubicBezTo>
                <a:cubicBezTo>
                  <a:pt x="48368" y="70300"/>
                  <a:pt x="48347" y="70297"/>
                  <a:pt x="48327" y="70297"/>
                </a:cubicBezTo>
                <a:close/>
                <a:moveTo>
                  <a:pt x="61628" y="70400"/>
                </a:moveTo>
                <a:cubicBezTo>
                  <a:pt x="61122" y="70495"/>
                  <a:pt x="60647" y="70590"/>
                  <a:pt x="60140" y="70686"/>
                </a:cubicBezTo>
                <a:cubicBezTo>
                  <a:pt x="60045" y="70717"/>
                  <a:pt x="59982" y="70812"/>
                  <a:pt x="60013" y="70907"/>
                </a:cubicBezTo>
                <a:cubicBezTo>
                  <a:pt x="60013" y="71002"/>
                  <a:pt x="60108" y="71066"/>
                  <a:pt x="60203" y="71066"/>
                </a:cubicBezTo>
                <a:cubicBezTo>
                  <a:pt x="60710" y="70971"/>
                  <a:pt x="61217" y="70876"/>
                  <a:pt x="61692" y="70781"/>
                </a:cubicBezTo>
                <a:cubicBezTo>
                  <a:pt x="61787" y="70749"/>
                  <a:pt x="61850" y="70654"/>
                  <a:pt x="61850" y="70559"/>
                </a:cubicBezTo>
                <a:cubicBezTo>
                  <a:pt x="61818" y="70464"/>
                  <a:pt x="61723" y="70400"/>
                  <a:pt x="61628" y="70400"/>
                </a:cubicBezTo>
                <a:close/>
                <a:moveTo>
                  <a:pt x="51273" y="70876"/>
                </a:moveTo>
                <a:cubicBezTo>
                  <a:pt x="51178" y="70876"/>
                  <a:pt x="51083" y="70939"/>
                  <a:pt x="51083" y="71034"/>
                </a:cubicBezTo>
                <a:cubicBezTo>
                  <a:pt x="51051" y="71129"/>
                  <a:pt x="51114" y="71224"/>
                  <a:pt x="51241" y="71256"/>
                </a:cubicBezTo>
                <a:cubicBezTo>
                  <a:pt x="51716" y="71319"/>
                  <a:pt x="52223" y="71382"/>
                  <a:pt x="52729" y="71414"/>
                </a:cubicBezTo>
                <a:cubicBezTo>
                  <a:pt x="52856" y="71414"/>
                  <a:pt x="52919" y="71351"/>
                  <a:pt x="52919" y="71256"/>
                </a:cubicBezTo>
                <a:cubicBezTo>
                  <a:pt x="52951" y="71129"/>
                  <a:pt x="52856" y="71034"/>
                  <a:pt x="52761" y="71034"/>
                </a:cubicBezTo>
                <a:cubicBezTo>
                  <a:pt x="52286" y="71002"/>
                  <a:pt x="51779" y="70939"/>
                  <a:pt x="51273" y="70876"/>
                </a:cubicBezTo>
                <a:close/>
                <a:moveTo>
                  <a:pt x="58732" y="70899"/>
                </a:moveTo>
                <a:cubicBezTo>
                  <a:pt x="58716" y="70899"/>
                  <a:pt x="58699" y="70902"/>
                  <a:pt x="58683" y="70907"/>
                </a:cubicBezTo>
                <a:cubicBezTo>
                  <a:pt x="58208" y="70939"/>
                  <a:pt x="57701" y="71002"/>
                  <a:pt x="57226" y="71034"/>
                </a:cubicBezTo>
                <a:cubicBezTo>
                  <a:pt x="57100" y="71034"/>
                  <a:pt x="57036" y="71129"/>
                  <a:pt x="57036" y="71224"/>
                </a:cubicBezTo>
                <a:cubicBezTo>
                  <a:pt x="57036" y="71351"/>
                  <a:pt x="57131" y="71414"/>
                  <a:pt x="57226" y="71414"/>
                </a:cubicBezTo>
                <a:cubicBezTo>
                  <a:pt x="57733" y="71382"/>
                  <a:pt x="58240" y="71319"/>
                  <a:pt x="58746" y="71256"/>
                </a:cubicBezTo>
                <a:cubicBezTo>
                  <a:pt x="58842" y="71256"/>
                  <a:pt x="58905" y="71161"/>
                  <a:pt x="58905" y="71066"/>
                </a:cubicBezTo>
                <a:cubicBezTo>
                  <a:pt x="58879" y="70961"/>
                  <a:pt x="58809" y="70899"/>
                  <a:pt x="58732" y="70899"/>
                </a:cubicBezTo>
                <a:close/>
                <a:moveTo>
                  <a:pt x="54202" y="71123"/>
                </a:moveTo>
                <a:cubicBezTo>
                  <a:pt x="54107" y="71123"/>
                  <a:pt x="54059" y="71205"/>
                  <a:pt x="54059" y="71287"/>
                </a:cubicBezTo>
                <a:cubicBezTo>
                  <a:pt x="54059" y="71414"/>
                  <a:pt x="54123" y="71477"/>
                  <a:pt x="54218" y="71477"/>
                </a:cubicBezTo>
                <a:cubicBezTo>
                  <a:pt x="54440" y="71509"/>
                  <a:pt x="54661" y="71509"/>
                  <a:pt x="54883" y="71509"/>
                </a:cubicBezTo>
                <a:cubicBezTo>
                  <a:pt x="55168" y="71509"/>
                  <a:pt x="55453" y="71509"/>
                  <a:pt x="55738" y="71477"/>
                </a:cubicBezTo>
                <a:cubicBezTo>
                  <a:pt x="55833" y="71477"/>
                  <a:pt x="55928" y="71414"/>
                  <a:pt x="55928" y="71287"/>
                </a:cubicBezTo>
                <a:cubicBezTo>
                  <a:pt x="55928" y="71192"/>
                  <a:pt x="55833" y="71129"/>
                  <a:pt x="55738" y="71129"/>
                </a:cubicBezTo>
                <a:lnTo>
                  <a:pt x="54249" y="71129"/>
                </a:lnTo>
                <a:cubicBezTo>
                  <a:pt x="54233" y="71125"/>
                  <a:pt x="54217" y="71123"/>
                  <a:pt x="54202" y="71123"/>
                </a:cubicBezTo>
                <a:close/>
                <a:moveTo>
                  <a:pt x="5428" y="71845"/>
                </a:moveTo>
                <a:cubicBezTo>
                  <a:pt x="5402" y="71845"/>
                  <a:pt x="5376" y="71849"/>
                  <a:pt x="5352" y="71857"/>
                </a:cubicBezTo>
                <a:cubicBezTo>
                  <a:pt x="5257" y="71921"/>
                  <a:pt x="5226" y="72016"/>
                  <a:pt x="5257" y="72111"/>
                </a:cubicBezTo>
                <a:cubicBezTo>
                  <a:pt x="5479" y="72586"/>
                  <a:pt x="5701" y="73029"/>
                  <a:pt x="5922" y="73472"/>
                </a:cubicBezTo>
                <a:cubicBezTo>
                  <a:pt x="5954" y="73536"/>
                  <a:pt x="6017" y="73567"/>
                  <a:pt x="6081" y="73567"/>
                </a:cubicBezTo>
                <a:lnTo>
                  <a:pt x="6176" y="73567"/>
                </a:lnTo>
                <a:cubicBezTo>
                  <a:pt x="6271" y="73504"/>
                  <a:pt x="6303" y="73409"/>
                  <a:pt x="6239" y="73314"/>
                </a:cubicBezTo>
                <a:cubicBezTo>
                  <a:pt x="6049" y="72871"/>
                  <a:pt x="5827" y="72427"/>
                  <a:pt x="5606" y="71952"/>
                </a:cubicBezTo>
                <a:cubicBezTo>
                  <a:pt x="5582" y="71881"/>
                  <a:pt x="5505" y="71845"/>
                  <a:pt x="5428" y="71845"/>
                </a:cubicBezTo>
                <a:close/>
                <a:moveTo>
                  <a:pt x="6740" y="74537"/>
                </a:moveTo>
                <a:cubicBezTo>
                  <a:pt x="6718" y="74537"/>
                  <a:pt x="6698" y="74541"/>
                  <a:pt x="6683" y="74549"/>
                </a:cubicBezTo>
                <a:cubicBezTo>
                  <a:pt x="6588" y="74612"/>
                  <a:pt x="6556" y="74707"/>
                  <a:pt x="6588" y="74802"/>
                </a:cubicBezTo>
                <a:cubicBezTo>
                  <a:pt x="6809" y="75246"/>
                  <a:pt x="7063" y="75689"/>
                  <a:pt x="7284" y="76133"/>
                </a:cubicBezTo>
                <a:cubicBezTo>
                  <a:pt x="7348" y="76196"/>
                  <a:pt x="7411" y="76228"/>
                  <a:pt x="7474" y="76228"/>
                </a:cubicBezTo>
                <a:cubicBezTo>
                  <a:pt x="7506" y="76228"/>
                  <a:pt x="7538" y="76228"/>
                  <a:pt x="7569" y="76196"/>
                </a:cubicBezTo>
                <a:cubicBezTo>
                  <a:pt x="7633" y="76164"/>
                  <a:pt x="7664" y="76038"/>
                  <a:pt x="7633" y="75943"/>
                </a:cubicBezTo>
                <a:cubicBezTo>
                  <a:pt x="7379" y="75499"/>
                  <a:pt x="7158" y="75087"/>
                  <a:pt x="6936" y="74644"/>
                </a:cubicBezTo>
                <a:cubicBezTo>
                  <a:pt x="6888" y="74573"/>
                  <a:pt x="6805" y="74537"/>
                  <a:pt x="6740" y="74537"/>
                </a:cubicBezTo>
                <a:close/>
                <a:moveTo>
                  <a:pt x="8215" y="77145"/>
                </a:moveTo>
                <a:cubicBezTo>
                  <a:pt x="8179" y="77145"/>
                  <a:pt x="8141" y="77155"/>
                  <a:pt x="8108" y="77178"/>
                </a:cubicBezTo>
                <a:cubicBezTo>
                  <a:pt x="8013" y="77209"/>
                  <a:pt x="7981" y="77336"/>
                  <a:pt x="8044" y="77431"/>
                </a:cubicBezTo>
                <a:cubicBezTo>
                  <a:pt x="8298" y="77843"/>
                  <a:pt x="8551" y="78286"/>
                  <a:pt x="8836" y="78698"/>
                </a:cubicBezTo>
                <a:cubicBezTo>
                  <a:pt x="8868" y="78761"/>
                  <a:pt x="8899" y="78793"/>
                  <a:pt x="8994" y="78793"/>
                </a:cubicBezTo>
                <a:cubicBezTo>
                  <a:pt x="8994" y="78793"/>
                  <a:pt x="9058" y="78793"/>
                  <a:pt x="9089" y="78761"/>
                </a:cubicBezTo>
                <a:cubicBezTo>
                  <a:pt x="9184" y="78698"/>
                  <a:pt x="9184" y="78603"/>
                  <a:pt x="9153" y="78508"/>
                </a:cubicBezTo>
                <a:cubicBezTo>
                  <a:pt x="8868" y="78096"/>
                  <a:pt x="8614" y="77653"/>
                  <a:pt x="8361" y="77241"/>
                </a:cubicBezTo>
                <a:cubicBezTo>
                  <a:pt x="8341" y="77180"/>
                  <a:pt x="8280" y="77145"/>
                  <a:pt x="8215" y="77145"/>
                </a:cubicBezTo>
                <a:close/>
                <a:moveTo>
                  <a:pt x="9784" y="79677"/>
                </a:moveTo>
                <a:cubicBezTo>
                  <a:pt x="9749" y="79677"/>
                  <a:pt x="9715" y="79687"/>
                  <a:pt x="9691" y="79711"/>
                </a:cubicBezTo>
                <a:cubicBezTo>
                  <a:pt x="9596" y="79774"/>
                  <a:pt x="9564" y="79869"/>
                  <a:pt x="9628" y="79964"/>
                </a:cubicBezTo>
                <a:cubicBezTo>
                  <a:pt x="9913" y="80376"/>
                  <a:pt x="10198" y="80788"/>
                  <a:pt x="10483" y="81200"/>
                </a:cubicBezTo>
                <a:cubicBezTo>
                  <a:pt x="10515" y="81263"/>
                  <a:pt x="10578" y="81295"/>
                  <a:pt x="10610" y="81295"/>
                </a:cubicBezTo>
                <a:cubicBezTo>
                  <a:pt x="10673" y="81295"/>
                  <a:pt x="10705" y="81263"/>
                  <a:pt x="10736" y="81231"/>
                </a:cubicBezTo>
                <a:cubicBezTo>
                  <a:pt x="10800" y="81200"/>
                  <a:pt x="10831" y="81073"/>
                  <a:pt x="10768" y="80978"/>
                </a:cubicBezTo>
                <a:cubicBezTo>
                  <a:pt x="10483" y="80566"/>
                  <a:pt x="10198" y="80154"/>
                  <a:pt x="9944" y="79743"/>
                </a:cubicBezTo>
                <a:cubicBezTo>
                  <a:pt x="9905" y="79704"/>
                  <a:pt x="9842" y="79677"/>
                  <a:pt x="9784" y="79677"/>
                </a:cubicBezTo>
                <a:close/>
                <a:moveTo>
                  <a:pt x="11487" y="82115"/>
                </a:moveTo>
                <a:cubicBezTo>
                  <a:pt x="11447" y="82115"/>
                  <a:pt x="11406" y="82125"/>
                  <a:pt x="11370" y="82150"/>
                </a:cubicBezTo>
                <a:cubicBezTo>
                  <a:pt x="11306" y="82213"/>
                  <a:pt x="11275" y="82340"/>
                  <a:pt x="11338" y="82403"/>
                </a:cubicBezTo>
                <a:cubicBezTo>
                  <a:pt x="11623" y="82815"/>
                  <a:pt x="11940" y="83226"/>
                  <a:pt x="12256" y="83606"/>
                </a:cubicBezTo>
                <a:cubicBezTo>
                  <a:pt x="12288" y="83670"/>
                  <a:pt x="12351" y="83670"/>
                  <a:pt x="12383" y="83670"/>
                </a:cubicBezTo>
                <a:cubicBezTo>
                  <a:pt x="12446" y="83670"/>
                  <a:pt x="12478" y="83670"/>
                  <a:pt x="12510" y="83638"/>
                </a:cubicBezTo>
                <a:cubicBezTo>
                  <a:pt x="12605" y="83575"/>
                  <a:pt x="12605" y="83480"/>
                  <a:pt x="12541" y="83385"/>
                </a:cubicBezTo>
                <a:cubicBezTo>
                  <a:pt x="12225" y="83005"/>
                  <a:pt x="11940" y="82593"/>
                  <a:pt x="11655" y="82181"/>
                </a:cubicBezTo>
                <a:cubicBezTo>
                  <a:pt x="11615" y="82142"/>
                  <a:pt x="11552" y="82115"/>
                  <a:pt x="11487" y="82115"/>
                </a:cubicBezTo>
                <a:close/>
                <a:moveTo>
                  <a:pt x="13332" y="84481"/>
                </a:moveTo>
                <a:cubicBezTo>
                  <a:pt x="13292" y="84481"/>
                  <a:pt x="13249" y="84496"/>
                  <a:pt x="13206" y="84525"/>
                </a:cubicBezTo>
                <a:cubicBezTo>
                  <a:pt x="13111" y="84588"/>
                  <a:pt x="13111" y="84715"/>
                  <a:pt x="13175" y="84778"/>
                </a:cubicBezTo>
                <a:cubicBezTo>
                  <a:pt x="13491" y="85158"/>
                  <a:pt x="13808" y="85538"/>
                  <a:pt x="14156" y="85918"/>
                </a:cubicBezTo>
                <a:cubicBezTo>
                  <a:pt x="14188" y="85982"/>
                  <a:pt x="14251" y="85982"/>
                  <a:pt x="14283" y="85982"/>
                </a:cubicBezTo>
                <a:cubicBezTo>
                  <a:pt x="14346" y="85982"/>
                  <a:pt x="14378" y="85982"/>
                  <a:pt x="14410" y="85950"/>
                </a:cubicBezTo>
                <a:cubicBezTo>
                  <a:pt x="14505" y="85887"/>
                  <a:pt x="14505" y="85760"/>
                  <a:pt x="14441" y="85697"/>
                </a:cubicBezTo>
                <a:cubicBezTo>
                  <a:pt x="14093" y="85317"/>
                  <a:pt x="13776" y="84937"/>
                  <a:pt x="13460" y="84556"/>
                </a:cubicBezTo>
                <a:cubicBezTo>
                  <a:pt x="13425" y="84504"/>
                  <a:pt x="13380" y="84481"/>
                  <a:pt x="13332" y="84481"/>
                </a:cubicBezTo>
                <a:close/>
                <a:moveTo>
                  <a:pt x="15282" y="86729"/>
                </a:moveTo>
                <a:cubicBezTo>
                  <a:pt x="15240" y="86729"/>
                  <a:pt x="15198" y="86745"/>
                  <a:pt x="15170" y="86773"/>
                </a:cubicBezTo>
                <a:cubicBezTo>
                  <a:pt x="15075" y="86868"/>
                  <a:pt x="15075" y="86963"/>
                  <a:pt x="15138" y="87058"/>
                </a:cubicBezTo>
                <a:cubicBezTo>
                  <a:pt x="15487" y="87407"/>
                  <a:pt x="15835" y="87787"/>
                  <a:pt x="16152" y="88135"/>
                </a:cubicBezTo>
                <a:cubicBezTo>
                  <a:pt x="16215" y="88167"/>
                  <a:pt x="16247" y="88198"/>
                  <a:pt x="16310" y="88198"/>
                </a:cubicBezTo>
                <a:cubicBezTo>
                  <a:pt x="16342" y="88198"/>
                  <a:pt x="16405" y="88198"/>
                  <a:pt x="16437" y="88135"/>
                </a:cubicBezTo>
                <a:cubicBezTo>
                  <a:pt x="16500" y="88072"/>
                  <a:pt x="16500" y="87945"/>
                  <a:pt x="16437" y="87882"/>
                </a:cubicBezTo>
                <a:cubicBezTo>
                  <a:pt x="16088" y="87533"/>
                  <a:pt x="15740" y="87153"/>
                  <a:pt x="15423" y="86805"/>
                </a:cubicBezTo>
                <a:cubicBezTo>
                  <a:pt x="15388" y="86753"/>
                  <a:pt x="15334" y="86729"/>
                  <a:pt x="15282" y="86729"/>
                </a:cubicBezTo>
                <a:close/>
                <a:moveTo>
                  <a:pt x="17369" y="88898"/>
                </a:moveTo>
                <a:cubicBezTo>
                  <a:pt x="17317" y="88898"/>
                  <a:pt x="17263" y="88924"/>
                  <a:pt x="17228" y="88958"/>
                </a:cubicBezTo>
                <a:cubicBezTo>
                  <a:pt x="17133" y="89022"/>
                  <a:pt x="17133" y="89148"/>
                  <a:pt x="17228" y="89212"/>
                </a:cubicBezTo>
                <a:cubicBezTo>
                  <a:pt x="17577" y="89560"/>
                  <a:pt x="17925" y="89909"/>
                  <a:pt x="18305" y="90257"/>
                </a:cubicBezTo>
                <a:cubicBezTo>
                  <a:pt x="18337" y="90289"/>
                  <a:pt x="18368" y="90320"/>
                  <a:pt x="18432" y="90320"/>
                </a:cubicBezTo>
                <a:cubicBezTo>
                  <a:pt x="18463" y="90320"/>
                  <a:pt x="18527" y="90289"/>
                  <a:pt x="18558" y="90257"/>
                </a:cubicBezTo>
                <a:cubicBezTo>
                  <a:pt x="18622" y="90194"/>
                  <a:pt x="18622" y="90067"/>
                  <a:pt x="18558" y="90004"/>
                </a:cubicBezTo>
                <a:cubicBezTo>
                  <a:pt x="18178" y="89655"/>
                  <a:pt x="17830" y="89307"/>
                  <a:pt x="17482" y="88958"/>
                </a:cubicBezTo>
                <a:cubicBezTo>
                  <a:pt x="17453" y="88916"/>
                  <a:pt x="17412" y="88898"/>
                  <a:pt x="17369" y="88898"/>
                </a:cubicBezTo>
                <a:close/>
                <a:moveTo>
                  <a:pt x="19523" y="90941"/>
                </a:moveTo>
                <a:cubicBezTo>
                  <a:pt x="19471" y="90941"/>
                  <a:pt x="19417" y="90965"/>
                  <a:pt x="19382" y="91017"/>
                </a:cubicBezTo>
                <a:cubicBezTo>
                  <a:pt x="19319" y="91080"/>
                  <a:pt x="19319" y="91207"/>
                  <a:pt x="19382" y="91270"/>
                </a:cubicBezTo>
                <a:cubicBezTo>
                  <a:pt x="19762" y="91619"/>
                  <a:pt x="20142" y="91935"/>
                  <a:pt x="20522" y="92252"/>
                </a:cubicBezTo>
                <a:cubicBezTo>
                  <a:pt x="20554" y="92284"/>
                  <a:pt x="20617" y="92315"/>
                  <a:pt x="20649" y="92315"/>
                </a:cubicBezTo>
                <a:cubicBezTo>
                  <a:pt x="20712" y="92315"/>
                  <a:pt x="20744" y="92284"/>
                  <a:pt x="20775" y="92252"/>
                </a:cubicBezTo>
                <a:cubicBezTo>
                  <a:pt x="20839" y="92157"/>
                  <a:pt x="20839" y="92030"/>
                  <a:pt x="20775" y="91967"/>
                </a:cubicBezTo>
                <a:cubicBezTo>
                  <a:pt x="20395" y="91650"/>
                  <a:pt x="20015" y="91334"/>
                  <a:pt x="19635" y="90985"/>
                </a:cubicBezTo>
                <a:cubicBezTo>
                  <a:pt x="19607" y="90957"/>
                  <a:pt x="19565" y="90941"/>
                  <a:pt x="19523" y="90941"/>
                </a:cubicBezTo>
                <a:close/>
                <a:moveTo>
                  <a:pt x="21808" y="92883"/>
                </a:moveTo>
                <a:cubicBezTo>
                  <a:pt x="21752" y="92883"/>
                  <a:pt x="21701" y="92910"/>
                  <a:pt x="21662" y="92949"/>
                </a:cubicBezTo>
                <a:cubicBezTo>
                  <a:pt x="21599" y="93044"/>
                  <a:pt x="21599" y="93170"/>
                  <a:pt x="21662" y="93234"/>
                </a:cubicBezTo>
                <a:cubicBezTo>
                  <a:pt x="22074" y="93519"/>
                  <a:pt x="22454" y="93835"/>
                  <a:pt x="22865" y="94152"/>
                </a:cubicBezTo>
                <a:cubicBezTo>
                  <a:pt x="22897" y="94184"/>
                  <a:pt x="22929" y="94184"/>
                  <a:pt x="22960" y="94184"/>
                </a:cubicBezTo>
                <a:cubicBezTo>
                  <a:pt x="23024" y="94184"/>
                  <a:pt x="23087" y="94152"/>
                  <a:pt x="23119" y="94120"/>
                </a:cubicBezTo>
                <a:cubicBezTo>
                  <a:pt x="23182" y="94025"/>
                  <a:pt x="23182" y="93899"/>
                  <a:pt x="23087" y="93835"/>
                </a:cubicBezTo>
                <a:cubicBezTo>
                  <a:pt x="22675" y="93550"/>
                  <a:pt x="22295" y="93234"/>
                  <a:pt x="21915" y="92917"/>
                </a:cubicBezTo>
                <a:cubicBezTo>
                  <a:pt x="21879" y="92893"/>
                  <a:pt x="21843" y="92883"/>
                  <a:pt x="21808" y="92883"/>
                </a:cubicBezTo>
                <a:close/>
                <a:moveTo>
                  <a:pt x="24152" y="94710"/>
                </a:moveTo>
                <a:cubicBezTo>
                  <a:pt x="24094" y="94710"/>
                  <a:pt x="24040" y="94733"/>
                  <a:pt x="24006" y="94786"/>
                </a:cubicBezTo>
                <a:cubicBezTo>
                  <a:pt x="23942" y="94881"/>
                  <a:pt x="23974" y="94976"/>
                  <a:pt x="24069" y="95039"/>
                </a:cubicBezTo>
                <a:cubicBezTo>
                  <a:pt x="24481" y="95324"/>
                  <a:pt x="24861" y="95641"/>
                  <a:pt x="25272" y="95926"/>
                </a:cubicBezTo>
                <a:cubicBezTo>
                  <a:pt x="25304" y="95926"/>
                  <a:pt x="25367" y="95957"/>
                  <a:pt x="25399" y="95957"/>
                </a:cubicBezTo>
                <a:cubicBezTo>
                  <a:pt x="25462" y="95957"/>
                  <a:pt x="25494" y="95926"/>
                  <a:pt x="25557" y="95862"/>
                </a:cubicBezTo>
                <a:cubicBezTo>
                  <a:pt x="25621" y="95767"/>
                  <a:pt x="25589" y="95672"/>
                  <a:pt x="25494" y="95609"/>
                </a:cubicBezTo>
                <a:cubicBezTo>
                  <a:pt x="25082" y="95324"/>
                  <a:pt x="24671" y="95039"/>
                  <a:pt x="24291" y="94754"/>
                </a:cubicBezTo>
                <a:cubicBezTo>
                  <a:pt x="24248" y="94725"/>
                  <a:pt x="24199" y="94710"/>
                  <a:pt x="24152" y="94710"/>
                </a:cubicBezTo>
                <a:close/>
                <a:moveTo>
                  <a:pt x="26644" y="96399"/>
                </a:moveTo>
                <a:cubicBezTo>
                  <a:pt x="26584" y="96399"/>
                  <a:pt x="26517" y="96434"/>
                  <a:pt x="26476" y="96496"/>
                </a:cubicBezTo>
                <a:cubicBezTo>
                  <a:pt x="26412" y="96559"/>
                  <a:pt x="26444" y="96686"/>
                  <a:pt x="26539" y="96749"/>
                </a:cubicBezTo>
                <a:cubicBezTo>
                  <a:pt x="26951" y="97034"/>
                  <a:pt x="27362" y="97287"/>
                  <a:pt x="27806" y="97541"/>
                </a:cubicBezTo>
                <a:cubicBezTo>
                  <a:pt x="27837" y="97572"/>
                  <a:pt x="27869" y="97572"/>
                  <a:pt x="27901" y="97572"/>
                </a:cubicBezTo>
                <a:cubicBezTo>
                  <a:pt x="27964" y="97572"/>
                  <a:pt x="28028" y="97541"/>
                  <a:pt x="28059" y="97477"/>
                </a:cubicBezTo>
                <a:cubicBezTo>
                  <a:pt x="28123" y="97414"/>
                  <a:pt x="28091" y="97287"/>
                  <a:pt x="27996" y="97224"/>
                </a:cubicBezTo>
                <a:cubicBezTo>
                  <a:pt x="27584" y="96971"/>
                  <a:pt x="27141" y="96717"/>
                  <a:pt x="26729" y="96432"/>
                </a:cubicBezTo>
                <a:cubicBezTo>
                  <a:pt x="26707" y="96410"/>
                  <a:pt x="26676" y="96399"/>
                  <a:pt x="26644" y="96399"/>
                </a:cubicBezTo>
                <a:close/>
                <a:moveTo>
                  <a:pt x="29200" y="97972"/>
                </a:moveTo>
                <a:cubicBezTo>
                  <a:pt x="29136" y="97972"/>
                  <a:pt x="29056" y="98001"/>
                  <a:pt x="29009" y="98047"/>
                </a:cubicBezTo>
                <a:cubicBezTo>
                  <a:pt x="28978" y="98142"/>
                  <a:pt x="29009" y="98269"/>
                  <a:pt x="29104" y="98332"/>
                </a:cubicBezTo>
                <a:cubicBezTo>
                  <a:pt x="29516" y="98554"/>
                  <a:pt x="29959" y="98807"/>
                  <a:pt x="30403" y="99061"/>
                </a:cubicBezTo>
                <a:cubicBezTo>
                  <a:pt x="30434" y="99061"/>
                  <a:pt x="30466" y="99092"/>
                  <a:pt x="30498" y="99092"/>
                </a:cubicBezTo>
                <a:cubicBezTo>
                  <a:pt x="30561" y="99092"/>
                  <a:pt x="30624" y="99029"/>
                  <a:pt x="30656" y="98966"/>
                </a:cubicBezTo>
                <a:cubicBezTo>
                  <a:pt x="30719" y="98902"/>
                  <a:pt x="30688" y="98776"/>
                  <a:pt x="30593" y="98712"/>
                </a:cubicBezTo>
                <a:cubicBezTo>
                  <a:pt x="30149" y="98491"/>
                  <a:pt x="29706" y="98237"/>
                  <a:pt x="29263" y="97984"/>
                </a:cubicBezTo>
                <a:cubicBezTo>
                  <a:pt x="29246" y="97976"/>
                  <a:pt x="29224" y="97972"/>
                  <a:pt x="29200" y="97972"/>
                </a:cubicBezTo>
                <a:close/>
                <a:moveTo>
                  <a:pt x="88148" y="99218"/>
                </a:moveTo>
                <a:cubicBezTo>
                  <a:pt x="88112" y="99218"/>
                  <a:pt x="88074" y="99228"/>
                  <a:pt x="88040" y="99251"/>
                </a:cubicBezTo>
                <a:cubicBezTo>
                  <a:pt x="87597" y="99441"/>
                  <a:pt x="87154" y="99663"/>
                  <a:pt x="86679" y="99853"/>
                </a:cubicBezTo>
                <a:cubicBezTo>
                  <a:pt x="86584" y="99884"/>
                  <a:pt x="86552" y="100011"/>
                  <a:pt x="86584" y="100106"/>
                </a:cubicBezTo>
                <a:cubicBezTo>
                  <a:pt x="86615" y="100169"/>
                  <a:pt x="86679" y="100201"/>
                  <a:pt x="86774" y="100201"/>
                </a:cubicBezTo>
                <a:lnTo>
                  <a:pt x="86837" y="100201"/>
                </a:lnTo>
                <a:cubicBezTo>
                  <a:pt x="87280" y="99979"/>
                  <a:pt x="87755" y="99789"/>
                  <a:pt x="88199" y="99568"/>
                </a:cubicBezTo>
                <a:cubicBezTo>
                  <a:pt x="88294" y="99536"/>
                  <a:pt x="88325" y="99409"/>
                  <a:pt x="88294" y="99314"/>
                </a:cubicBezTo>
                <a:cubicBezTo>
                  <a:pt x="88273" y="99253"/>
                  <a:pt x="88213" y="99218"/>
                  <a:pt x="88148" y="99218"/>
                </a:cubicBezTo>
                <a:close/>
                <a:moveTo>
                  <a:pt x="31820" y="99397"/>
                </a:moveTo>
                <a:cubicBezTo>
                  <a:pt x="31751" y="99397"/>
                  <a:pt x="31685" y="99433"/>
                  <a:pt x="31638" y="99504"/>
                </a:cubicBezTo>
                <a:cubicBezTo>
                  <a:pt x="31606" y="99599"/>
                  <a:pt x="31638" y="99694"/>
                  <a:pt x="31733" y="99758"/>
                </a:cubicBezTo>
                <a:cubicBezTo>
                  <a:pt x="32176" y="99979"/>
                  <a:pt x="32620" y="100201"/>
                  <a:pt x="33063" y="100423"/>
                </a:cubicBezTo>
                <a:cubicBezTo>
                  <a:pt x="33095" y="100454"/>
                  <a:pt x="33126" y="100454"/>
                  <a:pt x="33158" y="100454"/>
                </a:cubicBezTo>
                <a:cubicBezTo>
                  <a:pt x="33221" y="100454"/>
                  <a:pt x="33285" y="100391"/>
                  <a:pt x="33316" y="100328"/>
                </a:cubicBezTo>
                <a:cubicBezTo>
                  <a:pt x="33380" y="100233"/>
                  <a:pt x="33316" y="100138"/>
                  <a:pt x="33221" y="100074"/>
                </a:cubicBezTo>
                <a:cubicBezTo>
                  <a:pt x="32778" y="99853"/>
                  <a:pt x="32334" y="99631"/>
                  <a:pt x="31891" y="99409"/>
                </a:cubicBezTo>
                <a:cubicBezTo>
                  <a:pt x="31867" y="99401"/>
                  <a:pt x="31844" y="99397"/>
                  <a:pt x="31820" y="99397"/>
                </a:cubicBezTo>
                <a:close/>
                <a:moveTo>
                  <a:pt x="85367" y="100414"/>
                </a:moveTo>
                <a:cubicBezTo>
                  <a:pt x="85351" y="100414"/>
                  <a:pt x="85334" y="100417"/>
                  <a:pt x="85317" y="100423"/>
                </a:cubicBezTo>
                <a:cubicBezTo>
                  <a:pt x="84842" y="100613"/>
                  <a:pt x="84398" y="100803"/>
                  <a:pt x="83923" y="100993"/>
                </a:cubicBezTo>
                <a:cubicBezTo>
                  <a:pt x="83828" y="101024"/>
                  <a:pt x="83797" y="101151"/>
                  <a:pt x="83828" y="101246"/>
                </a:cubicBezTo>
                <a:cubicBezTo>
                  <a:pt x="83860" y="101309"/>
                  <a:pt x="83923" y="101341"/>
                  <a:pt x="83987" y="101341"/>
                </a:cubicBezTo>
                <a:lnTo>
                  <a:pt x="84082" y="101341"/>
                </a:lnTo>
                <a:cubicBezTo>
                  <a:pt x="84525" y="101151"/>
                  <a:pt x="85000" y="100961"/>
                  <a:pt x="85444" y="100771"/>
                </a:cubicBezTo>
                <a:cubicBezTo>
                  <a:pt x="85570" y="100739"/>
                  <a:pt x="85602" y="100644"/>
                  <a:pt x="85570" y="100549"/>
                </a:cubicBezTo>
                <a:cubicBezTo>
                  <a:pt x="85518" y="100471"/>
                  <a:pt x="85445" y="100414"/>
                  <a:pt x="85367" y="100414"/>
                </a:cubicBezTo>
                <a:close/>
                <a:moveTo>
                  <a:pt x="34513" y="100696"/>
                </a:moveTo>
                <a:cubicBezTo>
                  <a:pt x="34444" y="100696"/>
                  <a:pt x="34385" y="100731"/>
                  <a:pt x="34361" y="100803"/>
                </a:cubicBezTo>
                <a:cubicBezTo>
                  <a:pt x="34298" y="100898"/>
                  <a:pt x="34361" y="101024"/>
                  <a:pt x="34456" y="101056"/>
                </a:cubicBezTo>
                <a:cubicBezTo>
                  <a:pt x="34900" y="101278"/>
                  <a:pt x="35343" y="101468"/>
                  <a:pt x="35818" y="101658"/>
                </a:cubicBezTo>
                <a:cubicBezTo>
                  <a:pt x="35850" y="101658"/>
                  <a:pt x="35881" y="101689"/>
                  <a:pt x="35881" y="101689"/>
                </a:cubicBezTo>
                <a:cubicBezTo>
                  <a:pt x="35976" y="101689"/>
                  <a:pt x="36040" y="101626"/>
                  <a:pt x="36071" y="101563"/>
                </a:cubicBezTo>
                <a:cubicBezTo>
                  <a:pt x="36103" y="101468"/>
                  <a:pt x="36071" y="101341"/>
                  <a:pt x="35945" y="101309"/>
                </a:cubicBezTo>
                <a:cubicBezTo>
                  <a:pt x="35501" y="101119"/>
                  <a:pt x="35058" y="100929"/>
                  <a:pt x="34583" y="100708"/>
                </a:cubicBezTo>
                <a:cubicBezTo>
                  <a:pt x="34559" y="100700"/>
                  <a:pt x="34535" y="100696"/>
                  <a:pt x="34513" y="100696"/>
                </a:cubicBezTo>
                <a:close/>
                <a:moveTo>
                  <a:pt x="82583" y="101491"/>
                </a:moveTo>
                <a:cubicBezTo>
                  <a:pt x="82565" y="101491"/>
                  <a:pt x="82547" y="101494"/>
                  <a:pt x="82530" y="101499"/>
                </a:cubicBezTo>
                <a:cubicBezTo>
                  <a:pt x="82087" y="101689"/>
                  <a:pt x="81612" y="101848"/>
                  <a:pt x="81137" y="102006"/>
                </a:cubicBezTo>
                <a:cubicBezTo>
                  <a:pt x="81042" y="102038"/>
                  <a:pt x="80978" y="102133"/>
                  <a:pt x="81010" y="102259"/>
                </a:cubicBezTo>
                <a:cubicBezTo>
                  <a:pt x="81042" y="102323"/>
                  <a:pt x="81105" y="102386"/>
                  <a:pt x="81200" y="102386"/>
                </a:cubicBezTo>
                <a:cubicBezTo>
                  <a:pt x="81200" y="102386"/>
                  <a:pt x="81232" y="102354"/>
                  <a:pt x="81263" y="102354"/>
                </a:cubicBezTo>
                <a:cubicBezTo>
                  <a:pt x="81738" y="102196"/>
                  <a:pt x="82213" y="102038"/>
                  <a:pt x="82657" y="101879"/>
                </a:cubicBezTo>
                <a:cubicBezTo>
                  <a:pt x="82752" y="101816"/>
                  <a:pt x="82815" y="101721"/>
                  <a:pt x="82783" y="101626"/>
                </a:cubicBezTo>
                <a:cubicBezTo>
                  <a:pt x="82757" y="101548"/>
                  <a:pt x="82667" y="101491"/>
                  <a:pt x="82583" y="101491"/>
                </a:cubicBezTo>
                <a:close/>
                <a:moveTo>
                  <a:pt x="37260" y="101854"/>
                </a:moveTo>
                <a:cubicBezTo>
                  <a:pt x="37195" y="101854"/>
                  <a:pt x="37139" y="101906"/>
                  <a:pt x="37117" y="101974"/>
                </a:cubicBezTo>
                <a:cubicBezTo>
                  <a:pt x="37085" y="102069"/>
                  <a:pt x="37117" y="102196"/>
                  <a:pt x="37212" y="102228"/>
                </a:cubicBezTo>
                <a:cubicBezTo>
                  <a:pt x="37687" y="102386"/>
                  <a:pt x="38162" y="102576"/>
                  <a:pt x="38637" y="102734"/>
                </a:cubicBezTo>
                <a:cubicBezTo>
                  <a:pt x="38637" y="102766"/>
                  <a:pt x="38668" y="102766"/>
                  <a:pt x="38700" y="102766"/>
                </a:cubicBezTo>
                <a:cubicBezTo>
                  <a:pt x="38763" y="102766"/>
                  <a:pt x="38827" y="102703"/>
                  <a:pt x="38858" y="102639"/>
                </a:cubicBezTo>
                <a:cubicBezTo>
                  <a:pt x="38890" y="102544"/>
                  <a:pt x="38858" y="102418"/>
                  <a:pt x="38763" y="102386"/>
                </a:cubicBezTo>
                <a:cubicBezTo>
                  <a:pt x="38288" y="102228"/>
                  <a:pt x="37813" y="102038"/>
                  <a:pt x="37338" y="101879"/>
                </a:cubicBezTo>
                <a:cubicBezTo>
                  <a:pt x="37312" y="101862"/>
                  <a:pt x="37285" y="101854"/>
                  <a:pt x="37260" y="101854"/>
                </a:cubicBezTo>
                <a:close/>
                <a:moveTo>
                  <a:pt x="79782" y="102470"/>
                </a:moveTo>
                <a:cubicBezTo>
                  <a:pt x="79758" y="102470"/>
                  <a:pt x="79734" y="102474"/>
                  <a:pt x="79711" y="102481"/>
                </a:cubicBezTo>
                <a:cubicBezTo>
                  <a:pt x="79236" y="102608"/>
                  <a:pt x="78761" y="102766"/>
                  <a:pt x="78286" y="102893"/>
                </a:cubicBezTo>
                <a:cubicBezTo>
                  <a:pt x="78191" y="102924"/>
                  <a:pt x="78128" y="103051"/>
                  <a:pt x="78160" y="103146"/>
                </a:cubicBezTo>
                <a:cubicBezTo>
                  <a:pt x="78191" y="103209"/>
                  <a:pt x="78255" y="103273"/>
                  <a:pt x="78350" y="103273"/>
                </a:cubicBezTo>
                <a:lnTo>
                  <a:pt x="78413" y="103273"/>
                </a:lnTo>
                <a:cubicBezTo>
                  <a:pt x="78888" y="103114"/>
                  <a:pt x="79363" y="102988"/>
                  <a:pt x="79838" y="102829"/>
                </a:cubicBezTo>
                <a:cubicBezTo>
                  <a:pt x="79933" y="102798"/>
                  <a:pt x="79996" y="102703"/>
                  <a:pt x="79965" y="102608"/>
                </a:cubicBezTo>
                <a:cubicBezTo>
                  <a:pt x="79941" y="102511"/>
                  <a:pt x="79861" y="102470"/>
                  <a:pt x="79782" y="102470"/>
                </a:cubicBezTo>
                <a:close/>
                <a:moveTo>
                  <a:pt x="40086" y="102881"/>
                </a:moveTo>
                <a:cubicBezTo>
                  <a:pt x="40018" y="102881"/>
                  <a:pt x="39959" y="102917"/>
                  <a:pt x="39935" y="102988"/>
                </a:cubicBezTo>
                <a:cubicBezTo>
                  <a:pt x="39903" y="103114"/>
                  <a:pt x="39935" y="103209"/>
                  <a:pt x="40030" y="103241"/>
                </a:cubicBezTo>
                <a:cubicBezTo>
                  <a:pt x="40505" y="103399"/>
                  <a:pt x="40980" y="103558"/>
                  <a:pt x="41487" y="103684"/>
                </a:cubicBezTo>
                <a:lnTo>
                  <a:pt x="41519" y="103684"/>
                </a:lnTo>
                <a:cubicBezTo>
                  <a:pt x="41614" y="103684"/>
                  <a:pt x="41677" y="103653"/>
                  <a:pt x="41709" y="103558"/>
                </a:cubicBezTo>
                <a:cubicBezTo>
                  <a:pt x="41740" y="103463"/>
                  <a:pt x="41677" y="103368"/>
                  <a:pt x="41582" y="103336"/>
                </a:cubicBezTo>
                <a:cubicBezTo>
                  <a:pt x="41107" y="103178"/>
                  <a:pt x="40632" y="103051"/>
                  <a:pt x="40157" y="102893"/>
                </a:cubicBezTo>
                <a:cubicBezTo>
                  <a:pt x="40133" y="102885"/>
                  <a:pt x="40109" y="102881"/>
                  <a:pt x="40086" y="102881"/>
                </a:cubicBezTo>
                <a:close/>
                <a:moveTo>
                  <a:pt x="76911" y="103296"/>
                </a:moveTo>
                <a:cubicBezTo>
                  <a:pt x="76895" y="103296"/>
                  <a:pt x="76878" y="103299"/>
                  <a:pt x="76861" y="103304"/>
                </a:cubicBezTo>
                <a:cubicBezTo>
                  <a:pt x="76386" y="103431"/>
                  <a:pt x="75911" y="103558"/>
                  <a:pt x="75436" y="103684"/>
                </a:cubicBezTo>
                <a:cubicBezTo>
                  <a:pt x="75309" y="103716"/>
                  <a:pt x="75278" y="103811"/>
                  <a:pt x="75278" y="103906"/>
                </a:cubicBezTo>
                <a:cubicBezTo>
                  <a:pt x="75309" y="104001"/>
                  <a:pt x="75373" y="104065"/>
                  <a:pt x="75468" y="104065"/>
                </a:cubicBezTo>
                <a:cubicBezTo>
                  <a:pt x="75499" y="104065"/>
                  <a:pt x="75499" y="104065"/>
                  <a:pt x="75499" y="104033"/>
                </a:cubicBezTo>
                <a:cubicBezTo>
                  <a:pt x="76006" y="103938"/>
                  <a:pt x="76481" y="103811"/>
                  <a:pt x="76956" y="103684"/>
                </a:cubicBezTo>
                <a:cubicBezTo>
                  <a:pt x="77051" y="103653"/>
                  <a:pt x="77115" y="103558"/>
                  <a:pt x="77083" y="103431"/>
                </a:cubicBezTo>
                <a:cubicBezTo>
                  <a:pt x="77057" y="103353"/>
                  <a:pt x="76988" y="103296"/>
                  <a:pt x="76911" y="103296"/>
                </a:cubicBezTo>
                <a:close/>
                <a:moveTo>
                  <a:pt x="42957" y="103740"/>
                </a:moveTo>
                <a:cubicBezTo>
                  <a:pt x="42880" y="103740"/>
                  <a:pt x="42811" y="103796"/>
                  <a:pt x="42785" y="103874"/>
                </a:cubicBezTo>
                <a:cubicBezTo>
                  <a:pt x="42754" y="103970"/>
                  <a:pt x="42817" y="104065"/>
                  <a:pt x="42912" y="104096"/>
                </a:cubicBezTo>
                <a:cubicBezTo>
                  <a:pt x="43419" y="104223"/>
                  <a:pt x="43894" y="104350"/>
                  <a:pt x="44369" y="104476"/>
                </a:cubicBezTo>
                <a:lnTo>
                  <a:pt x="44432" y="104476"/>
                </a:lnTo>
                <a:cubicBezTo>
                  <a:pt x="44495" y="104476"/>
                  <a:pt x="44590" y="104413"/>
                  <a:pt x="44590" y="104350"/>
                </a:cubicBezTo>
                <a:cubicBezTo>
                  <a:pt x="44622" y="104255"/>
                  <a:pt x="44559" y="104128"/>
                  <a:pt x="44464" y="104128"/>
                </a:cubicBezTo>
                <a:cubicBezTo>
                  <a:pt x="43989" y="104001"/>
                  <a:pt x="43514" y="103874"/>
                  <a:pt x="43007" y="103748"/>
                </a:cubicBezTo>
                <a:cubicBezTo>
                  <a:pt x="42990" y="103742"/>
                  <a:pt x="42973" y="103740"/>
                  <a:pt x="42957" y="103740"/>
                </a:cubicBezTo>
                <a:close/>
                <a:moveTo>
                  <a:pt x="74029" y="104025"/>
                </a:moveTo>
                <a:cubicBezTo>
                  <a:pt x="74013" y="104025"/>
                  <a:pt x="73996" y="104027"/>
                  <a:pt x="73979" y="104033"/>
                </a:cubicBezTo>
                <a:cubicBezTo>
                  <a:pt x="73504" y="104128"/>
                  <a:pt x="72998" y="104255"/>
                  <a:pt x="72523" y="104350"/>
                </a:cubicBezTo>
                <a:cubicBezTo>
                  <a:pt x="72428" y="104350"/>
                  <a:pt x="72364" y="104476"/>
                  <a:pt x="72364" y="104571"/>
                </a:cubicBezTo>
                <a:cubicBezTo>
                  <a:pt x="72396" y="104666"/>
                  <a:pt x="72459" y="104730"/>
                  <a:pt x="72554" y="104730"/>
                </a:cubicBezTo>
                <a:lnTo>
                  <a:pt x="72618" y="104730"/>
                </a:lnTo>
                <a:cubicBezTo>
                  <a:pt x="73093" y="104603"/>
                  <a:pt x="73568" y="104508"/>
                  <a:pt x="74074" y="104413"/>
                </a:cubicBezTo>
                <a:cubicBezTo>
                  <a:pt x="74169" y="104381"/>
                  <a:pt x="74233" y="104286"/>
                  <a:pt x="74201" y="104160"/>
                </a:cubicBezTo>
                <a:cubicBezTo>
                  <a:pt x="74175" y="104081"/>
                  <a:pt x="74106" y="104025"/>
                  <a:pt x="74029" y="104025"/>
                </a:cubicBezTo>
                <a:close/>
                <a:moveTo>
                  <a:pt x="45921" y="104445"/>
                </a:moveTo>
                <a:cubicBezTo>
                  <a:pt x="45826" y="104445"/>
                  <a:pt x="45731" y="104476"/>
                  <a:pt x="45699" y="104603"/>
                </a:cubicBezTo>
                <a:cubicBezTo>
                  <a:pt x="45667" y="104698"/>
                  <a:pt x="45731" y="104793"/>
                  <a:pt x="45826" y="104825"/>
                </a:cubicBezTo>
                <a:cubicBezTo>
                  <a:pt x="46332" y="104920"/>
                  <a:pt x="46807" y="105015"/>
                  <a:pt x="47314" y="105110"/>
                </a:cubicBezTo>
                <a:lnTo>
                  <a:pt x="47346" y="105110"/>
                </a:lnTo>
                <a:cubicBezTo>
                  <a:pt x="47441" y="105110"/>
                  <a:pt x="47504" y="105046"/>
                  <a:pt x="47536" y="104951"/>
                </a:cubicBezTo>
                <a:cubicBezTo>
                  <a:pt x="47536" y="104856"/>
                  <a:pt x="47472" y="104761"/>
                  <a:pt x="47377" y="104761"/>
                </a:cubicBezTo>
                <a:cubicBezTo>
                  <a:pt x="46871" y="104666"/>
                  <a:pt x="46396" y="104571"/>
                  <a:pt x="45921" y="104445"/>
                </a:cubicBezTo>
                <a:close/>
                <a:moveTo>
                  <a:pt x="71114" y="104626"/>
                </a:moveTo>
                <a:cubicBezTo>
                  <a:pt x="71098" y="104626"/>
                  <a:pt x="71082" y="104629"/>
                  <a:pt x="71066" y="104635"/>
                </a:cubicBezTo>
                <a:cubicBezTo>
                  <a:pt x="70559" y="104698"/>
                  <a:pt x="70084" y="104793"/>
                  <a:pt x="69577" y="104888"/>
                </a:cubicBezTo>
                <a:cubicBezTo>
                  <a:pt x="69482" y="104888"/>
                  <a:pt x="69419" y="104983"/>
                  <a:pt x="69419" y="105078"/>
                </a:cubicBezTo>
                <a:cubicBezTo>
                  <a:pt x="69451" y="105173"/>
                  <a:pt x="69546" y="105236"/>
                  <a:pt x="69609" y="105236"/>
                </a:cubicBezTo>
                <a:lnTo>
                  <a:pt x="69641" y="105236"/>
                </a:lnTo>
                <a:cubicBezTo>
                  <a:pt x="70147" y="105173"/>
                  <a:pt x="70622" y="105078"/>
                  <a:pt x="71129" y="104983"/>
                </a:cubicBezTo>
                <a:cubicBezTo>
                  <a:pt x="71224" y="104983"/>
                  <a:pt x="71287" y="104888"/>
                  <a:pt x="71256" y="104793"/>
                </a:cubicBezTo>
                <a:cubicBezTo>
                  <a:pt x="71256" y="104688"/>
                  <a:pt x="71191" y="104626"/>
                  <a:pt x="71114" y="104626"/>
                </a:cubicBezTo>
                <a:close/>
                <a:moveTo>
                  <a:pt x="48785" y="105007"/>
                </a:moveTo>
                <a:cubicBezTo>
                  <a:pt x="48708" y="105007"/>
                  <a:pt x="48639" y="105068"/>
                  <a:pt x="48612" y="105173"/>
                </a:cubicBezTo>
                <a:cubicBezTo>
                  <a:pt x="48612" y="105268"/>
                  <a:pt x="48676" y="105363"/>
                  <a:pt x="48771" y="105363"/>
                </a:cubicBezTo>
                <a:cubicBezTo>
                  <a:pt x="49277" y="105458"/>
                  <a:pt x="49752" y="105521"/>
                  <a:pt x="50259" y="105616"/>
                </a:cubicBezTo>
                <a:lnTo>
                  <a:pt x="50291" y="105616"/>
                </a:lnTo>
                <a:cubicBezTo>
                  <a:pt x="50386" y="105616"/>
                  <a:pt x="50449" y="105521"/>
                  <a:pt x="50481" y="105426"/>
                </a:cubicBezTo>
                <a:cubicBezTo>
                  <a:pt x="50481" y="105331"/>
                  <a:pt x="50418" y="105236"/>
                  <a:pt x="50323" y="105236"/>
                </a:cubicBezTo>
                <a:cubicBezTo>
                  <a:pt x="49816" y="105173"/>
                  <a:pt x="49341" y="105078"/>
                  <a:pt x="48834" y="105015"/>
                </a:cubicBezTo>
                <a:cubicBezTo>
                  <a:pt x="48818" y="105009"/>
                  <a:pt x="48801" y="105007"/>
                  <a:pt x="48785" y="105007"/>
                </a:cubicBezTo>
                <a:close/>
                <a:moveTo>
                  <a:pt x="68169" y="105102"/>
                </a:moveTo>
                <a:cubicBezTo>
                  <a:pt x="68153" y="105102"/>
                  <a:pt x="68137" y="105104"/>
                  <a:pt x="68121" y="105110"/>
                </a:cubicBezTo>
                <a:cubicBezTo>
                  <a:pt x="67646" y="105173"/>
                  <a:pt x="67139" y="105236"/>
                  <a:pt x="66632" y="105300"/>
                </a:cubicBezTo>
                <a:cubicBezTo>
                  <a:pt x="66537" y="105300"/>
                  <a:pt x="66474" y="105395"/>
                  <a:pt x="66474" y="105490"/>
                </a:cubicBezTo>
                <a:cubicBezTo>
                  <a:pt x="66505" y="105585"/>
                  <a:pt x="66569" y="105648"/>
                  <a:pt x="66664" y="105648"/>
                </a:cubicBezTo>
                <a:lnTo>
                  <a:pt x="66695" y="105648"/>
                </a:lnTo>
                <a:cubicBezTo>
                  <a:pt x="67202" y="105585"/>
                  <a:pt x="67677" y="105521"/>
                  <a:pt x="68184" y="105458"/>
                </a:cubicBezTo>
                <a:cubicBezTo>
                  <a:pt x="68279" y="105458"/>
                  <a:pt x="68342" y="105363"/>
                  <a:pt x="68342" y="105268"/>
                </a:cubicBezTo>
                <a:cubicBezTo>
                  <a:pt x="68316" y="105163"/>
                  <a:pt x="68246" y="105102"/>
                  <a:pt x="68169" y="105102"/>
                </a:cubicBezTo>
                <a:close/>
                <a:moveTo>
                  <a:pt x="51741" y="105420"/>
                </a:moveTo>
                <a:cubicBezTo>
                  <a:pt x="51661" y="105420"/>
                  <a:pt x="51589" y="105502"/>
                  <a:pt x="51589" y="105585"/>
                </a:cubicBezTo>
                <a:cubicBezTo>
                  <a:pt x="51558" y="105680"/>
                  <a:pt x="51653" y="105775"/>
                  <a:pt x="51748" y="105775"/>
                </a:cubicBezTo>
                <a:cubicBezTo>
                  <a:pt x="52254" y="105838"/>
                  <a:pt x="52729" y="105901"/>
                  <a:pt x="53236" y="105933"/>
                </a:cubicBezTo>
                <a:lnTo>
                  <a:pt x="53268" y="105933"/>
                </a:lnTo>
                <a:cubicBezTo>
                  <a:pt x="53363" y="105933"/>
                  <a:pt x="53426" y="105870"/>
                  <a:pt x="53426" y="105775"/>
                </a:cubicBezTo>
                <a:cubicBezTo>
                  <a:pt x="53458" y="105648"/>
                  <a:pt x="53363" y="105585"/>
                  <a:pt x="53268" y="105553"/>
                </a:cubicBezTo>
                <a:cubicBezTo>
                  <a:pt x="52761" y="105521"/>
                  <a:pt x="52286" y="105458"/>
                  <a:pt x="51779" y="105426"/>
                </a:cubicBezTo>
                <a:cubicBezTo>
                  <a:pt x="51767" y="105422"/>
                  <a:pt x="51754" y="105420"/>
                  <a:pt x="51741" y="105420"/>
                </a:cubicBezTo>
                <a:close/>
                <a:moveTo>
                  <a:pt x="65213" y="105452"/>
                </a:moveTo>
                <a:cubicBezTo>
                  <a:pt x="65201" y="105452"/>
                  <a:pt x="65188" y="105454"/>
                  <a:pt x="65175" y="105458"/>
                </a:cubicBezTo>
                <a:cubicBezTo>
                  <a:pt x="64669" y="105490"/>
                  <a:pt x="64194" y="105521"/>
                  <a:pt x="63687" y="105585"/>
                </a:cubicBezTo>
                <a:cubicBezTo>
                  <a:pt x="63592" y="105585"/>
                  <a:pt x="63497" y="105680"/>
                  <a:pt x="63529" y="105775"/>
                </a:cubicBezTo>
                <a:cubicBezTo>
                  <a:pt x="63529" y="105870"/>
                  <a:pt x="63592" y="105933"/>
                  <a:pt x="63687" y="105933"/>
                </a:cubicBezTo>
                <a:lnTo>
                  <a:pt x="63719" y="105933"/>
                </a:lnTo>
                <a:cubicBezTo>
                  <a:pt x="64225" y="105901"/>
                  <a:pt x="64700" y="105870"/>
                  <a:pt x="65207" y="105806"/>
                </a:cubicBezTo>
                <a:cubicBezTo>
                  <a:pt x="65302" y="105806"/>
                  <a:pt x="65365" y="105711"/>
                  <a:pt x="65365" y="105616"/>
                </a:cubicBezTo>
                <a:cubicBezTo>
                  <a:pt x="65365" y="105534"/>
                  <a:pt x="65294" y="105452"/>
                  <a:pt x="65213" y="105452"/>
                </a:cubicBezTo>
                <a:close/>
                <a:moveTo>
                  <a:pt x="54709" y="105673"/>
                </a:moveTo>
                <a:cubicBezTo>
                  <a:pt x="54614" y="105673"/>
                  <a:pt x="54566" y="105756"/>
                  <a:pt x="54566" y="105838"/>
                </a:cubicBezTo>
                <a:cubicBezTo>
                  <a:pt x="54566" y="105933"/>
                  <a:pt x="54630" y="106028"/>
                  <a:pt x="54725" y="106060"/>
                </a:cubicBezTo>
                <a:cubicBezTo>
                  <a:pt x="55231" y="106060"/>
                  <a:pt x="55738" y="106091"/>
                  <a:pt x="56245" y="106123"/>
                </a:cubicBezTo>
                <a:cubicBezTo>
                  <a:pt x="56340" y="106123"/>
                  <a:pt x="56435" y="106028"/>
                  <a:pt x="56435" y="105933"/>
                </a:cubicBezTo>
                <a:cubicBezTo>
                  <a:pt x="56435" y="105838"/>
                  <a:pt x="56340" y="105743"/>
                  <a:pt x="56245" y="105743"/>
                </a:cubicBezTo>
                <a:cubicBezTo>
                  <a:pt x="55738" y="105711"/>
                  <a:pt x="55263" y="105711"/>
                  <a:pt x="54756" y="105680"/>
                </a:cubicBezTo>
                <a:cubicBezTo>
                  <a:pt x="54739" y="105675"/>
                  <a:pt x="54723" y="105673"/>
                  <a:pt x="54709" y="105673"/>
                </a:cubicBezTo>
                <a:close/>
                <a:moveTo>
                  <a:pt x="62246" y="105673"/>
                </a:moveTo>
                <a:cubicBezTo>
                  <a:pt x="62231" y="105673"/>
                  <a:pt x="62215" y="105675"/>
                  <a:pt x="62198" y="105680"/>
                </a:cubicBezTo>
                <a:cubicBezTo>
                  <a:pt x="61692" y="105680"/>
                  <a:pt x="61217" y="105711"/>
                  <a:pt x="60710" y="105743"/>
                </a:cubicBezTo>
                <a:cubicBezTo>
                  <a:pt x="60615" y="105743"/>
                  <a:pt x="60520" y="105838"/>
                  <a:pt x="60520" y="105933"/>
                </a:cubicBezTo>
                <a:cubicBezTo>
                  <a:pt x="60552" y="106028"/>
                  <a:pt x="60615" y="106123"/>
                  <a:pt x="60710" y="106123"/>
                </a:cubicBezTo>
                <a:cubicBezTo>
                  <a:pt x="61217" y="106091"/>
                  <a:pt x="61723" y="106060"/>
                  <a:pt x="62230" y="106028"/>
                </a:cubicBezTo>
                <a:cubicBezTo>
                  <a:pt x="62325" y="106028"/>
                  <a:pt x="62388" y="105933"/>
                  <a:pt x="62388" y="105838"/>
                </a:cubicBezTo>
                <a:cubicBezTo>
                  <a:pt x="62388" y="105756"/>
                  <a:pt x="62341" y="105673"/>
                  <a:pt x="62246" y="105673"/>
                </a:cubicBezTo>
                <a:close/>
                <a:moveTo>
                  <a:pt x="57733" y="105775"/>
                </a:moveTo>
                <a:cubicBezTo>
                  <a:pt x="57638" y="105775"/>
                  <a:pt x="57543" y="105870"/>
                  <a:pt x="57543" y="105965"/>
                </a:cubicBezTo>
                <a:cubicBezTo>
                  <a:pt x="57543" y="106060"/>
                  <a:pt x="57638" y="106155"/>
                  <a:pt x="57733" y="106155"/>
                </a:cubicBezTo>
                <a:lnTo>
                  <a:pt x="59222" y="106155"/>
                </a:lnTo>
                <a:cubicBezTo>
                  <a:pt x="59348" y="106155"/>
                  <a:pt x="59412" y="106060"/>
                  <a:pt x="59412" y="105965"/>
                </a:cubicBezTo>
                <a:cubicBezTo>
                  <a:pt x="59412" y="105838"/>
                  <a:pt x="59348" y="105775"/>
                  <a:pt x="59222" y="105775"/>
                </a:cubicBez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4;p26">
            <a:extLst>
              <a:ext uri="{FF2B5EF4-FFF2-40B4-BE49-F238E27FC236}">
                <a16:creationId xmlns:a16="http://schemas.microsoft.com/office/drawing/2014/main" id="{64D3C91D-6C58-135A-616A-63513C02574C}"/>
              </a:ext>
            </a:extLst>
          </p:cNvPr>
          <p:cNvSpPr/>
          <p:nvPr/>
        </p:nvSpPr>
        <p:spPr>
          <a:xfrm>
            <a:off x="6443485" y="3530389"/>
            <a:ext cx="50080" cy="16986"/>
          </a:xfrm>
          <a:custGeom>
            <a:avLst/>
            <a:gdLst/>
            <a:ahLst/>
            <a:cxnLst/>
            <a:rect l="l" t="t" r="r" b="b"/>
            <a:pathLst>
              <a:path w="1141" h="387" extrusionOk="0">
                <a:moveTo>
                  <a:pt x="966" y="1"/>
                </a:moveTo>
                <a:cubicBezTo>
                  <a:pt x="951" y="1"/>
                  <a:pt x="935" y="3"/>
                  <a:pt x="918" y="7"/>
                </a:cubicBezTo>
                <a:lnTo>
                  <a:pt x="190" y="7"/>
                </a:lnTo>
                <a:cubicBezTo>
                  <a:pt x="95" y="7"/>
                  <a:pt x="0" y="102"/>
                  <a:pt x="0" y="197"/>
                </a:cubicBezTo>
                <a:cubicBezTo>
                  <a:pt x="0" y="292"/>
                  <a:pt x="95" y="387"/>
                  <a:pt x="190" y="387"/>
                </a:cubicBezTo>
                <a:cubicBezTo>
                  <a:pt x="443" y="387"/>
                  <a:pt x="697" y="387"/>
                  <a:pt x="950" y="355"/>
                </a:cubicBezTo>
                <a:cubicBezTo>
                  <a:pt x="1045" y="355"/>
                  <a:pt x="1140" y="260"/>
                  <a:pt x="1108" y="165"/>
                </a:cubicBezTo>
                <a:cubicBezTo>
                  <a:pt x="1108" y="83"/>
                  <a:pt x="1061" y="1"/>
                  <a:pt x="966"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6;p26">
            <a:extLst>
              <a:ext uri="{FF2B5EF4-FFF2-40B4-BE49-F238E27FC236}">
                <a16:creationId xmlns:a16="http://schemas.microsoft.com/office/drawing/2014/main" id="{A88CC46B-6A2E-09DF-6652-3B5652827B00}"/>
              </a:ext>
            </a:extLst>
          </p:cNvPr>
          <p:cNvSpPr/>
          <p:nvPr/>
        </p:nvSpPr>
        <p:spPr>
          <a:xfrm>
            <a:off x="7567115" y="5254601"/>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B28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86;p26">
            <a:extLst>
              <a:ext uri="{FF2B5EF4-FFF2-40B4-BE49-F238E27FC236}">
                <a16:creationId xmlns:a16="http://schemas.microsoft.com/office/drawing/2014/main" id="{95B687CE-6CD5-FCB6-1438-9A20C23D3B9B}"/>
              </a:ext>
            </a:extLst>
          </p:cNvPr>
          <p:cNvSpPr/>
          <p:nvPr/>
        </p:nvSpPr>
        <p:spPr>
          <a:xfrm>
            <a:off x="6895411" y="5452219"/>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A98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73;p26">
            <a:extLst>
              <a:ext uri="{FF2B5EF4-FFF2-40B4-BE49-F238E27FC236}">
                <a16:creationId xmlns:a16="http://schemas.microsoft.com/office/drawing/2014/main" id="{8EE8EC11-66FE-1F5D-FCEB-8D72758A7F82}"/>
              </a:ext>
            </a:extLst>
          </p:cNvPr>
          <p:cNvSpPr/>
          <p:nvPr/>
        </p:nvSpPr>
        <p:spPr>
          <a:xfrm>
            <a:off x="698375" y="513937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A987F6"/>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Mentir</a:t>
            </a:r>
            <a:r>
              <a:rPr lang="en-US" b="1" dirty="0">
                <a:solidFill>
                  <a:schemeClr val="bg1"/>
                </a:solidFill>
                <a:latin typeface="Avenir Medium" panose="02000503020000020003" pitchFamily="2" charset="0"/>
              </a:rPr>
              <a:t>/</a:t>
            </a:r>
            <a:r>
              <a:rPr lang="en-US" b="1" dirty="0" err="1">
                <a:solidFill>
                  <a:schemeClr val="bg1"/>
                </a:solidFill>
                <a:latin typeface="Avenir Medium" panose="02000503020000020003" pitchFamily="2" charset="0"/>
              </a:rPr>
              <a:t>Engañar</a:t>
            </a:r>
            <a:endParaRPr lang="en-US" b="1" dirty="0">
              <a:solidFill>
                <a:schemeClr val="bg1"/>
              </a:solidFill>
              <a:latin typeface="Avenir Medium" panose="02000503020000020003" pitchFamily="2" charset="0"/>
            </a:endParaRPr>
          </a:p>
        </p:txBody>
      </p:sp>
      <p:sp>
        <p:nvSpPr>
          <p:cNvPr id="62" name="Google Shape;786;p26">
            <a:extLst>
              <a:ext uri="{FF2B5EF4-FFF2-40B4-BE49-F238E27FC236}">
                <a16:creationId xmlns:a16="http://schemas.microsoft.com/office/drawing/2014/main" id="{D82FE1DD-FE4B-8669-B95D-E32BB1850C01}"/>
              </a:ext>
            </a:extLst>
          </p:cNvPr>
          <p:cNvSpPr/>
          <p:nvPr/>
        </p:nvSpPr>
        <p:spPr>
          <a:xfrm>
            <a:off x="6085315" y="5458377"/>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9B7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73;p26">
            <a:extLst>
              <a:ext uri="{FF2B5EF4-FFF2-40B4-BE49-F238E27FC236}">
                <a16:creationId xmlns:a16="http://schemas.microsoft.com/office/drawing/2014/main" id="{E5F8B2D0-8CB1-153C-E3F4-FB396EA7A8B3}"/>
              </a:ext>
            </a:extLst>
          </p:cNvPr>
          <p:cNvSpPr/>
          <p:nvPr/>
        </p:nvSpPr>
        <p:spPr>
          <a:xfrm>
            <a:off x="698375" y="4661505"/>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9B7CED"/>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Ignorar</a:t>
            </a:r>
            <a:endParaRPr lang="en-US" b="1" dirty="0">
              <a:solidFill>
                <a:schemeClr val="bg1"/>
              </a:solidFill>
              <a:latin typeface="Avenir Medium" panose="02000503020000020003" pitchFamily="2" charset="0"/>
            </a:endParaRPr>
          </a:p>
        </p:txBody>
      </p:sp>
      <p:sp>
        <p:nvSpPr>
          <p:cNvPr id="77" name="Google Shape;786;p26">
            <a:extLst>
              <a:ext uri="{FF2B5EF4-FFF2-40B4-BE49-F238E27FC236}">
                <a16:creationId xmlns:a16="http://schemas.microsoft.com/office/drawing/2014/main" id="{A0A34166-AB41-5BCA-C9CF-D71F1CAF7B6B}"/>
              </a:ext>
            </a:extLst>
          </p:cNvPr>
          <p:cNvSpPr/>
          <p:nvPr/>
        </p:nvSpPr>
        <p:spPr>
          <a:xfrm>
            <a:off x="5344415" y="522507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9071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73;p26">
            <a:extLst>
              <a:ext uri="{FF2B5EF4-FFF2-40B4-BE49-F238E27FC236}">
                <a16:creationId xmlns:a16="http://schemas.microsoft.com/office/drawing/2014/main" id="{C20865C0-6177-E2DB-CA85-8321B8A3F9BD}"/>
              </a:ext>
            </a:extLst>
          </p:cNvPr>
          <p:cNvSpPr/>
          <p:nvPr/>
        </p:nvSpPr>
        <p:spPr>
          <a:xfrm>
            <a:off x="698374" y="4183633"/>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9071E0"/>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Celar</a:t>
            </a:r>
            <a:endParaRPr lang="en-US" b="1" dirty="0">
              <a:solidFill>
                <a:schemeClr val="bg1"/>
              </a:solidFill>
              <a:latin typeface="Avenir Medium" panose="02000503020000020003" pitchFamily="2" charset="0"/>
            </a:endParaRPr>
          </a:p>
        </p:txBody>
      </p:sp>
      <p:sp>
        <p:nvSpPr>
          <p:cNvPr id="79" name="Google Shape;786;p26">
            <a:extLst>
              <a:ext uri="{FF2B5EF4-FFF2-40B4-BE49-F238E27FC236}">
                <a16:creationId xmlns:a16="http://schemas.microsoft.com/office/drawing/2014/main" id="{2772DE62-D5AF-E155-D710-E128964BD8D6}"/>
              </a:ext>
            </a:extLst>
          </p:cNvPr>
          <p:cNvSpPr/>
          <p:nvPr/>
        </p:nvSpPr>
        <p:spPr>
          <a:xfrm>
            <a:off x="4664127" y="4806135"/>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826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3;p26">
            <a:extLst>
              <a:ext uri="{FF2B5EF4-FFF2-40B4-BE49-F238E27FC236}">
                <a16:creationId xmlns:a16="http://schemas.microsoft.com/office/drawing/2014/main" id="{5E438CF1-152B-43E4-F899-D89D89C5B318}"/>
              </a:ext>
            </a:extLst>
          </p:cNvPr>
          <p:cNvSpPr/>
          <p:nvPr/>
        </p:nvSpPr>
        <p:spPr>
          <a:xfrm>
            <a:off x="698374" y="3705761"/>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8269D3"/>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Ofender</a:t>
            </a:r>
            <a:endParaRPr lang="en-US" b="1" dirty="0">
              <a:solidFill>
                <a:schemeClr val="bg1"/>
              </a:solidFill>
              <a:latin typeface="Avenir Medium" panose="02000503020000020003" pitchFamily="2" charset="0"/>
            </a:endParaRPr>
          </a:p>
        </p:txBody>
      </p:sp>
      <p:sp>
        <p:nvSpPr>
          <p:cNvPr id="82" name="Google Shape;786;p26">
            <a:extLst>
              <a:ext uri="{FF2B5EF4-FFF2-40B4-BE49-F238E27FC236}">
                <a16:creationId xmlns:a16="http://schemas.microsoft.com/office/drawing/2014/main" id="{B5972CD4-00C5-16CC-EC83-63410BF560E8}"/>
              </a:ext>
            </a:extLst>
          </p:cNvPr>
          <p:cNvSpPr/>
          <p:nvPr/>
        </p:nvSpPr>
        <p:spPr>
          <a:xfrm>
            <a:off x="4203483" y="422321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735D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26">
            <a:extLst>
              <a:ext uri="{FF2B5EF4-FFF2-40B4-BE49-F238E27FC236}">
                <a16:creationId xmlns:a16="http://schemas.microsoft.com/office/drawing/2014/main" id="{C55E3981-D60D-431F-594C-C550D0DD12E1}"/>
              </a:ext>
            </a:extLst>
          </p:cNvPr>
          <p:cNvSpPr/>
          <p:nvPr/>
        </p:nvSpPr>
        <p:spPr>
          <a:xfrm>
            <a:off x="698373" y="3225830"/>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735DC5"/>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Controlar</a:t>
            </a:r>
            <a:endParaRPr lang="en-US" b="1" dirty="0">
              <a:solidFill>
                <a:schemeClr val="bg1"/>
              </a:solidFill>
              <a:latin typeface="Avenir Medium" panose="02000503020000020003" pitchFamily="2" charset="0"/>
            </a:endParaRPr>
          </a:p>
        </p:txBody>
      </p:sp>
      <p:sp>
        <p:nvSpPr>
          <p:cNvPr id="85" name="Google Shape;786;p26">
            <a:extLst>
              <a:ext uri="{FF2B5EF4-FFF2-40B4-BE49-F238E27FC236}">
                <a16:creationId xmlns:a16="http://schemas.microsoft.com/office/drawing/2014/main" id="{25FD3771-AC6D-6C9D-F5CA-45302265E4D5}"/>
              </a:ext>
            </a:extLst>
          </p:cNvPr>
          <p:cNvSpPr/>
          <p:nvPr/>
        </p:nvSpPr>
        <p:spPr>
          <a:xfrm>
            <a:off x="3907418" y="351798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6A5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3;p26">
            <a:extLst>
              <a:ext uri="{FF2B5EF4-FFF2-40B4-BE49-F238E27FC236}">
                <a16:creationId xmlns:a16="http://schemas.microsoft.com/office/drawing/2014/main" id="{3539DCB4-1AA9-42A3-52A9-A761AB3B53F5}"/>
              </a:ext>
            </a:extLst>
          </p:cNvPr>
          <p:cNvSpPr/>
          <p:nvPr/>
        </p:nvSpPr>
        <p:spPr>
          <a:xfrm>
            <a:off x="698372" y="2747958"/>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6A54B9"/>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Restringir</a:t>
            </a:r>
            <a:endParaRPr lang="en-US" b="1" dirty="0">
              <a:solidFill>
                <a:schemeClr val="bg1"/>
              </a:solidFill>
              <a:latin typeface="Avenir Medium" panose="02000503020000020003" pitchFamily="2" charset="0"/>
            </a:endParaRPr>
          </a:p>
        </p:txBody>
      </p:sp>
      <p:sp>
        <p:nvSpPr>
          <p:cNvPr id="88" name="Google Shape;773;p26">
            <a:extLst>
              <a:ext uri="{FF2B5EF4-FFF2-40B4-BE49-F238E27FC236}">
                <a16:creationId xmlns:a16="http://schemas.microsoft.com/office/drawing/2014/main" id="{272F6531-582A-B43C-E898-A4B31053ED5A}"/>
              </a:ext>
            </a:extLst>
          </p:cNvPr>
          <p:cNvSpPr/>
          <p:nvPr/>
        </p:nvSpPr>
        <p:spPr>
          <a:xfrm>
            <a:off x="698371" y="226905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5D4BA9"/>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Imponer</a:t>
            </a:r>
            <a:endParaRPr lang="en-US" b="1" dirty="0">
              <a:solidFill>
                <a:schemeClr val="bg1"/>
              </a:solidFill>
              <a:latin typeface="Avenir Medium" panose="02000503020000020003" pitchFamily="2" charset="0"/>
            </a:endParaRPr>
          </a:p>
        </p:txBody>
      </p:sp>
      <p:sp>
        <p:nvSpPr>
          <p:cNvPr id="90" name="Google Shape;773;p26">
            <a:extLst>
              <a:ext uri="{FF2B5EF4-FFF2-40B4-BE49-F238E27FC236}">
                <a16:creationId xmlns:a16="http://schemas.microsoft.com/office/drawing/2014/main" id="{4D13A819-19B5-2F03-13DD-9C413ED541A3}"/>
              </a:ext>
            </a:extLst>
          </p:cNvPr>
          <p:cNvSpPr/>
          <p:nvPr/>
        </p:nvSpPr>
        <p:spPr>
          <a:xfrm>
            <a:off x="698370" y="1790156"/>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53429B"/>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Menospreciar</a:t>
            </a:r>
            <a:endParaRPr lang="en-US" b="1" dirty="0">
              <a:solidFill>
                <a:schemeClr val="bg1"/>
              </a:solidFill>
              <a:latin typeface="Avenir Medium" panose="02000503020000020003" pitchFamily="2" charset="0"/>
            </a:endParaRPr>
          </a:p>
        </p:txBody>
      </p:sp>
      <p:sp>
        <p:nvSpPr>
          <p:cNvPr id="93" name="Google Shape;773;p26">
            <a:extLst>
              <a:ext uri="{FF2B5EF4-FFF2-40B4-BE49-F238E27FC236}">
                <a16:creationId xmlns:a16="http://schemas.microsoft.com/office/drawing/2014/main" id="{44EF3F61-FB6A-A8B5-59B5-F49E92F06824}"/>
              </a:ext>
            </a:extLst>
          </p:cNvPr>
          <p:cNvSpPr/>
          <p:nvPr/>
        </p:nvSpPr>
        <p:spPr>
          <a:xfrm>
            <a:off x="698369" y="1307110"/>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4A3A92"/>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Ridiculizar</a:t>
            </a:r>
            <a:endParaRPr lang="en-US" b="1" dirty="0">
              <a:solidFill>
                <a:schemeClr val="bg1"/>
              </a:solidFill>
              <a:latin typeface="Avenir Medium" panose="02000503020000020003" pitchFamily="2" charset="0"/>
            </a:endParaRPr>
          </a:p>
        </p:txBody>
      </p:sp>
      <p:sp>
        <p:nvSpPr>
          <p:cNvPr id="94" name="Google Shape;773;p26">
            <a:extLst>
              <a:ext uri="{FF2B5EF4-FFF2-40B4-BE49-F238E27FC236}">
                <a16:creationId xmlns:a16="http://schemas.microsoft.com/office/drawing/2014/main" id="{931D4A3C-5341-6C91-A380-E568BD3D2EE1}"/>
              </a:ext>
            </a:extLst>
          </p:cNvPr>
          <p:cNvSpPr/>
          <p:nvPr/>
        </p:nvSpPr>
        <p:spPr>
          <a:xfrm>
            <a:off x="698368" y="82613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4A3A92"/>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Humillar</a:t>
            </a:r>
            <a:endParaRPr lang="en-US" b="1" dirty="0">
              <a:solidFill>
                <a:schemeClr val="bg1"/>
              </a:solidFill>
              <a:latin typeface="Avenir Medium" panose="02000503020000020003" pitchFamily="2" charset="0"/>
            </a:endParaRPr>
          </a:p>
        </p:txBody>
      </p:sp>
      <p:sp>
        <p:nvSpPr>
          <p:cNvPr id="96" name="Google Shape;786;p26">
            <a:extLst>
              <a:ext uri="{FF2B5EF4-FFF2-40B4-BE49-F238E27FC236}">
                <a16:creationId xmlns:a16="http://schemas.microsoft.com/office/drawing/2014/main" id="{31410772-E595-C081-11C6-1D14A109DA78}"/>
              </a:ext>
            </a:extLst>
          </p:cNvPr>
          <p:cNvSpPr/>
          <p:nvPr/>
        </p:nvSpPr>
        <p:spPr>
          <a:xfrm>
            <a:off x="3857605" y="2797792"/>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5D4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26">
            <a:extLst>
              <a:ext uri="{FF2B5EF4-FFF2-40B4-BE49-F238E27FC236}">
                <a16:creationId xmlns:a16="http://schemas.microsoft.com/office/drawing/2014/main" id="{49945146-8FE7-C8C8-78B3-0481B510FADD}"/>
              </a:ext>
            </a:extLst>
          </p:cNvPr>
          <p:cNvSpPr/>
          <p:nvPr/>
        </p:nvSpPr>
        <p:spPr>
          <a:xfrm>
            <a:off x="4045954" y="2062339"/>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534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6;p26">
            <a:extLst>
              <a:ext uri="{FF2B5EF4-FFF2-40B4-BE49-F238E27FC236}">
                <a16:creationId xmlns:a16="http://schemas.microsoft.com/office/drawing/2014/main" id="{61B946F4-F692-07FB-9EFC-54D19A2B6EFA}"/>
              </a:ext>
            </a:extLst>
          </p:cNvPr>
          <p:cNvSpPr/>
          <p:nvPr/>
        </p:nvSpPr>
        <p:spPr>
          <a:xfrm>
            <a:off x="4483417" y="1427393"/>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4A3A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6;p26">
            <a:extLst>
              <a:ext uri="{FF2B5EF4-FFF2-40B4-BE49-F238E27FC236}">
                <a16:creationId xmlns:a16="http://schemas.microsoft.com/office/drawing/2014/main" id="{849D7272-516F-B10C-FB61-B011773422A0}"/>
              </a:ext>
            </a:extLst>
          </p:cNvPr>
          <p:cNvSpPr/>
          <p:nvPr/>
        </p:nvSpPr>
        <p:spPr>
          <a:xfrm>
            <a:off x="5130999" y="98523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4333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6;p26">
            <a:extLst>
              <a:ext uri="{FF2B5EF4-FFF2-40B4-BE49-F238E27FC236}">
                <a16:creationId xmlns:a16="http://schemas.microsoft.com/office/drawing/2014/main" id="{44A37FAF-9201-3126-C6D1-5E9EE8BBC874}"/>
              </a:ext>
            </a:extLst>
          </p:cNvPr>
          <p:cNvSpPr/>
          <p:nvPr/>
        </p:nvSpPr>
        <p:spPr>
          <a:xfrm>
            <a:off x="5893004" y="825822"/>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3B2B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86;p26">
            <a:extLst>
              <a:ext uri="{FF2B5EF4-FFF2-40B4-BE49-F238E27FC236}">
                <a16:creationId xmlns:a16="http://schemas.microsoft.com/office/drawing/2014/main" id="{C008CC99-2D4F-7972-A22D-842854AF811C}"/>
              </a:ext>
            </a:extLst>
          </p:cNvPr>
          <p:cNvSpPr/>
          <p:nvPr/>
        </p:nvSpPr>
        <p:spPr>
          <a:xfrm>
            <a:off x="6696955" y="979551"/>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342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86;p26">
            <a:extLst>
              <a:ext uri="{FF2B5EF4-FFF2-40B4-BE49-F238E27FC236}">
                <a16:creationId xmlns:a16="http://schemas.microsoft.com/office/drawing/2014/main" id="{6731C24D-1575-A102-D72C-D1E54B7833FF}"/>
              </a:ext>
            </a:extLst>
          </p:cNvPr>
          <p:cNvSpPr/>
          <p:nvPr/>
        </p:nvSpPr>
        <p:spPr>
          <a:xfrm>
            <a:off x="7364495" y="1511960"/>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281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86;p26">
            <a:extLst>
              <a:ext uri="{FF2B5EF4-FFF2-40B4-BE49-F238E27FC236}">
                <a16:creationId xmlns:a16="http://schemas.microsoft.com/office/drawing/2014/main" id="{A982D7B9-0DFC-5A89-9060-56C2C2822A13}"/>
              </a:ext>
            </a:extLst>
          </p:cNvPr>
          <p:cNvSpPr/>
          <p:nvPr/>
        </p:nvSpPr>
        <p:spPr>
          <a:xfrm>
            <a:off x="7640965" y="2379893"/>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201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86;p26">
            <a:extLst>
              <a:ext uri="{FF2B5EF4-FFF2-40B4-BE49-F238E27FC236}">
                <a16:creationId xmlns:a16="http://schemas.microsoft.com/office/drawing/2014/main" id="{D6E7A988-4ECA-1C81-B2DB-22DB6F1296B8}"/>
              </a:ext>
            </a:extLst>
          </p:cNvPr>
          <p:cNvSpPr/>
          <p:nvPr/>
        </p:nvSpPr>
        <p:spPr>
          <a:xfrm>
            <a:off x="7502211" y="3225830"/>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1B1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86;p26">
            <a:extLst>
              <a:ext uri="{FF2B5EF4-FFF2-40B4-BE49-F238E27FC236}">
                <a16:creationId xmlns:a16="http://schemas.microsoft.com/office/drawing/2014/main" id="{804495EF-BC3B-1C11-D320-2524DC78FF64}"/>
              </a:ext>
            </a:extLst>
          </p:cNvPr>
          <p:cNvSpPr/>
          <p:nvPr/>
        </p:nvSpPr>
        <p:spPr>
          <a:xfrm>
            <a:off x="6819413" y="3791458"/>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120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86;p26">
            <a:extLst>
              <a:ext uri="{FF2B5EF4-FFF2-40B4-BE49-F238E27FC236}">
                <a16:creationId xmlns:a16="http://schemas.microsoft.com/office/drawing/2014/main" id="{15B51F0D-2967-D2AB-9CEE-7787219041A3}"/>
              </a:ext>
            </a:extLst>
          </p:cNvPr>
          <p:cNvSpPr/>
          <p:nvPr/>
        </p:nvSpPr>
        <p:spPr>
          <a:xfrm>
            <a:off x="5887657" y="3890450"/>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A0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73;p26">
            <a:extLst>
              <a:ext uri="{FF2B5EF4-FFF2-40B4-BE49-F238E27FC236}">
                <a16:creationId xmlns:a16="http://schemas.microsoft.com/office/drawing/2014/main" id="{CC2FBDAD-42DD-4058-285F-036EEC04ED52}"/>
              </a:ext>
            </a:extLst>
          </p:cNvPr>
          <p:cNvSpPr/>
          <p:nvPr/>
        </p:nvSpPr>
        <p:spPr>
          <a:xfrm>
            <a:off x="8979898" y="561664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433387"/>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Prohibir</a:t>
            </a:r>
            <a:endParaRPr lang="en-US" b="1" dirty="0">
              <a:solidFill>
                <a:schemeClr val="bg1"/>
              </a:solidFill>
              <a:latin typeface="Avenir Medium" panose="02000503020000020003" pitchFamily="2" charset="0"/>
            </a:endParaRPr>
          </a:p>
        </p:txBody>
      </p:sp>
      <p:sp>
        <p:nvSpPr>
          <p:cNvPr id="110" name="Google Shape;773;p26">
            <a:extLst>
              <a:ext uri="{FF2B5EF4-FFF2-40B4-BE49-F238E27FC236}">
                <a16:creationId xmlns:a16="http://schemas.microsoft.com/office/drawing/2014/main" id="{7A6590DC-E97F-AB8F-819A-B8B71477FD92}"/>
              </a:ext>
            </a:extLst>
          </p:cNvPr>
          <p:cNvSpPr/>
          <p:nvPr/>
        </p:nvSpPr>
        <p:spPr>
          <a:xfrm>
            <a:off x="8979906" y="5134255"/>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34246D"/>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Agresividad</a:t>
            </a:r>
            <a:endParaRPr lang="en-US" b="1" dirty="0">
              <a:solidFill>
                <a:schemeClr val="bg1"/>
              </a:solidFill>
              <a:latin typeface="Avenir Medium" panose="02000503020000020003" pitchFamily="2" charset="0"/>
            </a:endParaRPr>
          </a:p>
        </p:txBody>
      </p:sp>
      <p:sp>
        <p:nvSpPr>
          <p:cNvPr id="111" name="Google Shape;773;p26">
            <a:extLst>
              <a:ext uri="{FF2B5EF4-FFF2-40B4-BE49-F238E27FC236}">
                <a16:creationId xmlns:a16="http://schemas.microsoft.com/office/drawing/2014/main" id="{537DEBC1-B4C2-E088-7E45-FD3701637DA4}"/>
              </a:ext>
            </a:extLst>
          </p:cNvPr>
          <p:cNvSpPr/>
          <p:nvPr/>
        </p:nvSpPr>
        <p:spPr>
          <a:xfrm>
            <a:off x="8979906" y="4659110"/>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271C5A"/>
          </a:solidFill>
          <a:ln>
            <a:noFill/>
          </a:ln>
        </p:spPr>
        <p:txBody>
          <a:bodyPr spcFirstLastPara="1" wrap="square" lIns="91425" tIns="91425" rIns="91425" bIns="91425" anchor="ctr" anchorCtr="0">
            <a:noAutofit/>
          </a:bodyPr>
          <a:lstStyle/>
          <a:p>
            <a:pPr lvl="0" algn="ctr"/>
            <a:r>
              <a:rPr lang="en-US" sz="1400" b="1" dirty="0" err="1">
                <a:solidFill>
                  <a:schemeClr val="bg1"/>
                </a:solidFill>
                <a:latin typeface="Avenir Medium" panose="02000503020000020003" pitchFamily="2" charset="0"/>
              </a:rPr>
              <a:t>Destrucción</a:t>
            </a:r>
            <a:r>
              <a:rPr lang="en-US" sz="1400" b="1" dirty="0">
                <a:solidFill>
                  <a:schemeClr val="bg1"/>
                </a:solidFill>
                <a:latin typeface="Avenir Medium" panose="02000503020000020003" pitchFamily="2" charset="0"/>
              </a:rPr>
              <a:t> de </a:t>
            </a:r>
            <a:r>
              <a:rPr lang="en-US" sz="1400" b="1" dirty="0" err="1">
                <a:solidFill>
                  <a:schemeClr val="bg1"/>
                </a:solidFill>
                <a:latin typeface="Avenir Medium" panose="02000503020000020003" pitchFamily="2" charset="0"/>
              </a:rPr>
              <a:t>propiedad</a:t>
            </a:r>
            <a:endParaRPr lang="en-US" sz="1400" b="1" dirty="0">
              <a:solidFill>
                <a:schemeClr val="bg1"/>
              </a:solidFill>
              <a:latin typeface="Avenir Medium" panose="02000503020000020003" pitchFamily="2" charset="0"/>
            </a:endParaRPr>
          </a:p>
        </p:txBody>
      </p:sp>
      <p:sp>
        <p:nvSpPr>
          <p:cNvPr id="112" name="Google Shape;773;p26">
            <a:extLst>
              <a:ext uri="{FF2B5EF4-FFF2-40B4-BE49-F238E27FC236}">
                <a16:creationId xmlns:a16="http://schemas.microsoft.com/office/drawing/2014/main" id="{292642CE-CF03-5C91-1E75-A880F26EA0A2}"/>
              </a:ext>
            </a:extLst>
          </p:cNvPr>
          <p:cNvSpPr/>
          <p:nvPr/>
        </p:nvSpPr>
        <p:spPr>
          <a:xfrm>
            <a:off x="8979905" y="4178511"/>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20164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Golpear</a:t>
            </a:r>
            <a:r>
              <a:rPr lang="en-US" b="1" dirty="0">
                <a:solidFill>
                  <a:schemeClr val="bg1"/>
                </a:solidFill>
                <a:latin typeface="Avenir Medium" panose="02000503020000020003" pitchFamily="2" charset="0"/>
              </a:rPr>
              <a:t> </a:t>
            </a:r>
            <a:r>
              <a:rPr lang="en-US" b="1" dirty="0" err="1">
                <a:solidFill>
                  <a:schemeClr val="bg1"/>
                </a:solidFill>
                <a:latin typeface="Avenir Medium" panose="02000503020000020003" pitchFamily="2" charset="0"/>
              </a:rPr>
              <a:t>jugando</a:t>
            </a:r>
            <a:endParaRPr lang="en-US" b="1" dirty="0">
              <a:solidFill>
                <a:schemeClr val="bg1"/>
              </a:solidFill>
              <a:latin typeface="Avenir Medium" panose="02000503020000020003" pitchFamily="2" charset="0"/>
            </a:endParaRPr>
          </a:p>
        </p:txBody>
      </p:sp>
      <p:sp>
        <p:nvSpPr>
          <p:cNvPr id="113" name="Google Shape;773;p26">
            <a:extLst>
              <a:ext uri="{FF2B5EF4-FFF2-40B4-BE49-F238E27FC236}">
                <a16:creationId xmlns:a16="http://schemas.microsoft.com/office/drawing/2014/main" id="{76ED31ED-656D-B758-B47B-62E784DD958E}"/>
              </a:ext>
            </a:extLst>
          </p:cNvPr>
          <p:cNvSpPr/>
          <p:nvPr/>
        </p:nvSpPr>
        <p:spPr>
          <a:xfrm>
            <a:off x="8979904" y="3697912"/>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1B1142"/>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Empujar</a:t>
            </a:r>
            <a:r>
              <a:rPr lang="en-US" b="1" dirty="0">
                <a:solidFill>
                  <a:schemeClr val="bg1"/>
                </a:solidFill>
                <a:latin typeface="Avenir Medium" panose="02000503020000020003" pitchFamily="2" charset="0"/>
              </a:rPr>
              <a:t>/</a:t>
            </a:r>
            <a:r>
              <a:rPr lang="en-US" b="1" dirty="0" err="1">
                <a:solidFill>
                  <a:schemeClr val="bg1"/>
                </a:solidFill>
                <a:latin typeface="Avenir Medium" panose="02000503020000020003" pitchFamily="2" charset="0"/>
              </a:rPr>
              <a:t>Jalonear</a:t>
            </a:r>
            <a:endParaRPr lang="en-US" b="1" dirty="0">
              <a:solidFill>
                <a:schemeClr val="bg1"/>
              </a:solidFill>
              <a:latin typeface="Avenir Medium" panose="02000503020000020003" pitchFamily="2" charset="0"/>
            </a:endParaRPr>
          </a:p>
        </p:txBody>
      </p:sp>
      <p:sp>
        <p:nvSpPr>
          <p:cNvPr id="114" name="Google Shape;773;p26">
            <a:extLst>
              <a:ext uri="{FF2B5EF4-FFF2-40B4-BE49-F238E27FC236}">
                <a16:creationId xmlns:a16="http://schemas.microsoft.com/office/drawing/2014/main" id="{7F926464-0207-3F94-E301-FE4B191E8690}"/>
              </a:ext>
            </a:extLst>
          </p:cNvPr>
          <p:cNvSpPr/>
          <p:nvPr/>
        </p:nvSpPr>
        <p:spPr>
          <a:xfrm>
            <a:off x="8979903" y="3217313"/>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1B1142"/>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Lesionar</a:t>
            </a:r>
            <a:endParaRPr lang="en-US" b="1" dirty="0">
              <a:solidFill>
                <a:schemeClr val="bg1"/>
              </a:solidFill>
              <a:latin typeface="Avenir Medium" panose="02000503020000020003" pitchFamily="2" charset="0"/>
            </a:endParaRPr>
          </a:p>
        </p:txBody>
      </p:sp>
      <p:sp>
        <p:nvSpPr>
          <p:cNvPr id="115" name="Google Shape;773;p26">
            <a:extLst>
              <a:ext uri="{FF2B5EF4-FFF2-40B4-BE49-F238E27FC236}">
                <a16:creationId xmlns:a16="http://schemas.microsoft.com/office/drawing/2014/main" id="{3DE73AF6-1301-7AD6-9F1E-B96C3790FEB1}"/>
              </a:ext>
            </a:extLst>
          </p:cNvPr>
          <p:cNvSpPr/>
          <p:nvPr/>
        </p:nvSpPr>
        <p:spPr>
          <a:xfrm>
            <a:off x="8979902" y="2736714"/>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Amenazar</a:t>
            </a:r>
            <a:endParaRPr lang="en-US" b="1" dirty="0">
              <a:solidFill>
                <a:schemeClr val="bg1"/>
              </a:solidFill>
              <a:latin typeface="Avenir Medium" panose="02000503020000020003" pitchFamily="2" charset="0"/>
            </a:endParaRPr>
          </a:p>
        </p:txBody>
      </p:sp>
      <p:sp>
        <p:nvSpPr>
          <p:cNvPr id="116" name="Google Shape;786;p26">
            <a:extLst>
              <a:ext uri="{FF2B5EF4-FFF2-40B4-BE49-F238E27FC236}">
                <a16:creationId xmlns:a16="http://schemas.microsoft.com/office/drawing/2014/main" id="{7922E778-D6D7-483C-9ECB-DFD24675806D}"/>
              </a:ext>
            </a:extLst>
          </p:cNvPr>
          <p:cNvSpPr/>
          <p:nvPr/>
        </p:nvSpPr>
        <p:spPr>
          <a:xfrm>
            <a:off x="5207599" y="3175705"/>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A0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73;p26">
            <a:extLst>
              <a:ext uri="{FF2B5EF4-FFF2-40B4-BE49-F238E27FC236}">
                <a16:creationId xmlns:a16="http://schemas.microsoft.com/office/drawing/2014/main" id="{35132F32-D87F-FA12-EFF8-822B97876EE3}"/>
              </a:ext>
            </a:extLst>
          </p:cNvPr>
          <p:cNvSpPr/>
          <p:nvPr/>
        </p:nvSpPr>
        <p:spPr>
          <a:xfrm>
            <a:off x="8979902" y="2264964"/>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Toquetear</a:t>
            </a:r>
            <a:endParaRPr lang="en-US" b="1" dirty="0">
              <a:solidFill>
                <a:schemeClr val="bg1"/>
              </a:solidFill>
              <a:latin typeface="Avenir Medium" panose="02000503020000020003" pitchFamily="2" charset="0"/>
            </a:endParaRPr>
          </a:p>
        </p:txBody>
      </p:sp>
      <p:sp>
        <p:nvSpPr>
          <p:cNvPr id="119" name="Google Shape;773;p26">
            <a:extLst>
              <a:ext uri="{FF2B5EF4-FFF2-40B4-BE49-F238E27FC236}">
                <a16:creationId xmlns:a16="http://schemas.microsoft.com/office/drawing/2014/main" id="{257928BC-687D-1D76-DB2B-6C04FD410EAF}"/>
              </a:ext>
            </a:extLst>
          </p:cNvPr>
          <p:cNvSpPr/>
          <p:nvPr/>
        </p:nvSpPr>
        <p:spPr>
          <a:xfrm>
            <a:off x="8979901" y="1793019"/>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Violar</a:t>
            </a:r>
            <a:endParaRPr lang="en-US" b="1" dirty="0">
              <a:solidFill>
                <a:schemeClr val="bg1"/>
              </a:solidFill>
              <a:latin typeface="Avenir Medium" panose="02000503020000020003" pitchFamily="2" charset="0"/>
            </a:endParaRPr>
          </a:p>
        </p:txBody>
      </p:sp>
      <p:sp>
        <p:nvSpPr>
          <p:cNvPr id="120" name="Google Shape;773;p26">
            <a:extLst>
              <a:ext uri="{FF2B5EF4-FFF2-40B4-BE49-F238E27FC236}">
                <a16:creationId xmlns:a16="http://schemas.microsoft.com/office/drawing/2014/main" id="{A70819E4-2FC7-71FE-2ADB-7F2701234508}"/>
              </a:ext>
            </a:extLst>
          </p:cNvPr>
          <p:cNvSpPr/>
          <p:nvPr/>
        </p:nvSpPr>
        <p:spPr>
          <a:xfrm>
            <a:off x="8979900" y="1321074"/>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Mutilar</a:t>
            </a:r>
            <a:endParaRPr lang="en-US" b="1" dirty="0">
              <a:solidFill>
                <a:schemeClr val="bg1"/>
              </a:solidFill>
              <a:latin typeface="Avenir Medium" panose="02000503020000020003" pitchFamily="2" charset="0"/>
            </a:endParaRPr>
          </a:p>
        </p:txBody>
      </p:sp>
      <p:sp>
        <p:nvSpPr>
          <p:cNvPr id="122" name="Google Shape;786;p26">
            <a:extLst>
              <a:ext uri="{FF2B5EF4-FFF2-40B4-BE49-F238E27FC236}">
                <a16:creationId xmlns:a16="http://schemas.microsoft.com/office/drawing/2014/main" id="{A7F04DC4-5B74-5381-30F2-9CCA38D94298}"/>
              </a:ext>
            </a:extLst>
          </p:cNvPr>
          <p:cNvSpPr/>
          <p:nvPr/>
        </p:nvSpPr>
        <p:spPr>
          <a:xfrm>
            <a:off x="5276815" y="2208535"/>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60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86;p26">
            <a:extLst>
              <a:ext uri="{FF2B5EF4-FFF2-40B4-BE49-F238E27FC236}">
                <a16:creationId xmlns:a16="http://schemas.microsoft.com/office/drawing/2014/main" id="{B4334113-3FD7-592F-20C0-68D75267194D}"/>
              </a:ext>
            </a:extLst>
          </p:cNvPr>
          <p:cNvSpPr/>
          <p:nvPr/>
        </p:nvSpPr>
        <p:spPr>
          <a:xfrm>
            <a:off x="6268932" y="195612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60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86;p26">
            <a:extLst>
              <a:ext uri="{FF2B5EF4-FFF2-40B4-BE49-F238E27FC236}">
                <a16:creationId xmlns:a16="http://schemas.microsoft.com/office/drawing/2014/main" id="{3CE41C5E-C753-99B9-C4B4-86AC238BB6D3}"/>
              </a:ext>
            </a:extLst>
          </p:cNvPr>
          <p:cNvSpPr/>
          <p:nvPr/>
        </p:nvSpPr>
        <p:spPr>
          <a:xfrm>
            <a:off x="6695202" y="2965158"/>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60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73;p26">
            <a:extLst>
              <a:ext uri="{FF2B5EF4-FFF2-40B4-BE49-F238E27FC236}">
                <a16:creationId xmlns:a16="http://schemas.microsoft.com/office/drawing/2014/main" id="{161DD961-7314-504B-F1F4-9F65883B8630}"/>
              </a:ext>
            </a:extLst>
          </p:cNvPr>
          <p:cNvSpPr/>
          <p:nvPr/>
        </p:nvSpPr>
        <p:spPr>
          <a:xfrm>
            <a:off x="8979899" y="835482"/>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00000"/>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Matar</a:t>
            </a:r>
            <a:endParaRPr lang="en-US" b="1" dirty="0">
              <a:solidFill>
                <a:schemeClr val="bg1"/>
              </a:solidFill>
              <a:latin typeface="Avenir Medium" panose="02000503020000020003" pitchFamily="2" charset="0"/>
            </a:endParaRPr>
          </a:p>
        </p:txBody>
      </p:sp>
    </p:spTree>
    <p:extLst>
      <p:ext uri="{BB962C8B-B14F-4D97-AF65-F5344CB8AC3E}">
        <p14:creationId xmlns:p14="http://schemas.microsoft.com/office/powerpoint/2010/main" val="26202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fade">
                                      <p:cBhvr>
                                        <p:cTn id="63" dur="500"/>
                                        <p:tgtEl>
                                          <p:spTgt spid="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fade">
                                      <p:cBhvr>
                                        <p:cTn id="73" dur="500"/>
                                        <p:tgtEl>
                                          <p:spTgt spid="93"/>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99"/>
                                        </p:tgtEl>
                                        <p:attrNameLst>
                                          <p:attrName>style.visibility</p:attrName>
                                        </p:attrNameLst>
                                      </p:cBhvr>
                                      <p:to>
                                        <p:strVal val="visible"/>
                                      </p:to>
                                    </p:set>
                                    <p:animEffect transition="in" filter="fade">
                                      <p:cBhvr>
                                        <p:cTn id="77" dur="500"/>
                                        <p:tgtEl>
                                          <p:spTgt spid="9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500"/>
                                        <p:tgtEl>
                                          <p:spTgt spid="10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childTnLst>
                          </p:cTn>
                        </p:par>
                        <p:par>
                          <p:cTn id="88" fill="hold">
                            <p:stCondLst>
                              <p:cond delay="6000"/>
                            </p:stCondLst>
                            <p:childTnLst>
                              <p:par>
                                <p:cTn id="89" presetID="10" presetClass="entr" presetSubtype="0" fill="hold" grpId="0"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fade">
                                      <p:cBhvr>
                                        <p:cTn id="91" dur="500"/>
                                        <p:tgtEl>
                                          <p:spTgt spid="10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childTnLst>
                          </p:cTn>
                        </p:par>
                        <p:par>
                          <p:cTn id="95" fill="hold">
                            <p:stCondLst>
                              <p:cond delay="6500"/>
                            </p:stCondLst>
                            <p:childTnLst>
                              <p:par>
                                <p:cTn id="96" presetID="10" presetClass="entr" presetSubtype="0" fill="hold" grpId="0" nodeType="afterEffect">
                                  <p:stCondLst>
                                    <p:cond delay="0"/>
                                  </p:stCondLst>
                                  <p:childTnLst>
                                    <p:set>
                                      <p:cBhvr>
                                        <p:cTn id="97" dur="1" fill="hold">
                                          <p:stCondLst>
                                            <p:cond delay="0"/>
                                          </p:stCondLst>
                                        </p:cTn>
                                        <p:tgtEl>
                                          <p:spTgt spid="102"/>
                                        </p:tgtEl>
                                        <p:attrNameLst>
                                          <p:attrName>style.visibility</p:attrName>
                                        </p:attrNameLst>
                                      </p:cBhvr>
                                      <p:to>
                                        <p:strVal val="visible"/>
                                      </p:to>
                                    </p:set>
                                    <p:animEffect transition="in" filter="fade">
                                      <p:cBhvr>
                                        <p:cTn id="98" dur="500"/>
                                        <p:tgtEl>
                                          <p:spTgt spid="10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fade">
                                      <p:cBhvr>
                                        <p:cTn id="101" dur="500"/>
                                        <p:tgtEl>
                                          <p:spTgt spid="111"/>
                                        </p:tgtEl>
                                      </p:cBhvr>
                                    </p:animEffect>
                                  </p:childTnLst>
                                </p:cTn>
                              </p:par>
                            </p:childTnLst>
                          </p:cTn>
                        </p:par>
                        <p:par>
                          <p:cTn id="102" fill="hold">
                            <p:stCondLst>
                              <p:cond delay="7000"/>
                            </p:stCondLst>
                            <p:childTnLst>
                              <p:par>
                                <p:cTn id="103" presetID="10" presetClass="entr" presetSubtype="0" fill="hold" grpId="0" nodeType="afterEffect">
                                  <p:stCondLst>
                                    <p:cond delay="0"/>
                                  </p:stCondLst>
                                  <p:childTnLst>
                                    <p:set>
                                      <p:cBhvr>
                                        <p:cTn id="104" dur="1" fill="hold">
                                          <p:stCondLst>
                                            <p:cond delay="0"/>
                                          </p:stCondLst>
                                        </p:cTn>
                                        <p:tgtEl>
                                          <p:spTgt spid="103"/>
                                        </p:tgtEl>
                                        <p:attrNameLst>
                                          <p:attrName>style.visibility</p:attrName>
                                        </p:attrNameLst>
                                      </p:cBhvr>
                                      <p:to>
                                        <p:strVal val="visible"/>
                                      </p:to>
                                    </p:set>
                                    <p:animEffect transition="in" filter="fade">
                                      <p:cBhvr>
                                        <p:cTn id="105" dur="500"/>
                                        <p:tgtEl>
                                          <p:spTgt spid="10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2"/>
                                        </p:tgtEl>
                                        <p:attrNameLst>
                                          <p:attrName>style.visibility</p:attrName>
                                        </p:attrNameLst>
                                      </p:cBhvr>
                                      <p:to>
                                        <p:strVal val="visible"/>
                                      </p:to>
                                    </p:set>
                                    <p:animEffect transition="in" filter="fade">
                                      <p:cBhvr>
                                        <p:cTn id="108" dur="500"/>
                                        <p:tgtEl>
                                          <p:spTgt spid="112"/>
                                        </p:tgtEl>
                                      </p:cBhvr>
                                    </p:animEffect>
                                  </p:childTnLst>
                                </p:cTn>
                              </p:par>
                            </p:childTnLst>
                          </p:cTn>
                        </p:par>
                        <p:par>
                          <p:cTn id="109" fill="hold">
                            <p:stCondLst>
                              <p:cond delay="7500"/>
                            </p:stCondLst>
                            <p:childTnLst>
                              <p:par>
                                <p:cTn id="110" presetID="10" presetClass="entr" presetSubtype="0" fill="hold" grpId="0" nodeType="afterEffect">
                                  <p:stCondLst>
                                    <p:cond delay="0"/>
                                  </p:stCondLst>
                                  <p:childTnLst>
                                    <p:set>
                                      <p:cBhvr>
                                        <p:cTn id="111" dur="1" fill="hold">
                                          <p:stCondLst>
                                            <p:cond delay="0"/>
                                          </p:stCondLst>
                                        </p:cTn>
                                        <p:tgtEl>
                                          <p:spTgt spid="104"/>
                                        </p:tgtEl>
                                        <p:attrNameLst>
                                          <p:attrName>style.visibility</p:attrName>
                                        </p:attrNameLst>
                                      </p:cBhvr>
                                      <p:to>
                                        <p:strVal val="visible"/>
                                      </p:to>
                                    </p:set>
                                    <p:animEffect transition="in" filter="fade">
                                      <p:cBhvr>
                                        <p:cTn id="112" dur="500"/>
                                        <p:tgtEl>
                                          <p:spTgt spid="10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3"/>
                                        </p:tgtEl>
                                        <p:attrNameLst>
                                          <p:attrName>style.visibility</p:attrName>
                                        </p:attrNameLst>
                                      </p:cBhvr>
                                      <p:to>
                                        <p:strVal val="visible"/>
                                      </p:to>
                                    </p:set>
                                    <p:animEffect transition="in" filter="fade">
                                      <p:cBhvr>
                                        <p:cTn id="115" dur="500"/>
                                        <p:tgtEl>
                                          <p:spTgt spid="113"/>
                                        </p:tgtEl>
                                      </p:cBhvr>
                                    </p:animEffect>
                                  </p:childTnLst>
                                </p:cTn>
                              </p:par>
                            </p:childTnLst>
                          </p:cTn>
                        </p:par>
                        <p:par>
                          <p:cTn id="116" fill="hold">
                            <p:stCondLst>
                              <p:cond delay="8000"/>
                            </p:stCondLst>
                            <p:childTnLst>
                              <p:par>
                                <p:cTn id="117" presetID="10" presetClass="entr" presetSubtype="0" fill="hold" grpId="0" nodeType="after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fade">
                                      <p:cBhvr>
                                        <p:cTn id="119" dur="500"/>
                                        <p:tgtEl>
                                          <p:spTgt spid="10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fade">
                                      <p:cBhvr>
                                        <p:cTn id="122" dur="500"/>
                                        <p:tgtEl>
                                          <p:spTgt spid="114"/>
                                        </p:tgtEl>
                                      </p:cBhvr>
                                    </p:animEffect>
                                  </p:childTnLst>
                                </p:cTn>
                              </p:par>
                            </p:childTnLst>
                          </p:cTn>
                        </p:par>
                        <p:par>
                          <p:cTn id="123" fill="hold">
                            <p:stCondLst>
                              <p:cond delay="8500"/>
                            </p:stCondLst>
                            <p:childTnLst>
                              <p:par>
                                <p:cTn id="124" presetID="10" presetClass="entr" presetSubtype="0" fill="hold" grpId="0" nodeType="afterEffect">
                                  <p:stCondLst>
                                    <p:cond delay="0"/>
                                  </p:stCondLst>
                                  <p:childTnLst>
                                    <p:set>
                                      <p:cBhvr>
                                        <p:cTn id="125" dur="1" fill="hold">
                                          <p:stCondLst>
                                            <p:cond delay="0"/>
                                          </p:stCondLst>
                                        </p:cTn>
                                        <p:tgtEl>
                                          <p:spTgt spid="106"/>
                                        </p:tgtEl>
                                        <p:attrNameLst>
                                          <p:attrName>style.visibility</p:attrName>
                                        </p:attrNameLst>
                                      </p:cBhvr>
                                      <p:to>
                                        <p:strVal val="visible"/>
                                      </p:to>
                                    </p:set>
                                    <p:animEffect transition="in" filter="fade">
                                      <p:cBhvr>
                                        <p:cTn id="126" dur="500"/>
                                        <p:tgtEl>
                                          <p:spTgt spid="10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15"/>
                                        </p:tgtEl>
                                        <p:attrNameLst>
                                          <p:attrName>style.visibility</p:attrName>
                                        </p:attrNameLst>
                                      </p:cBhvr>
                                      <p:to>
                                        <p:strVal val="visible"/>
                                      </p:to>
                                    </p:set>
                                    <p:animEffect transition="in" filter="fade">
                                      <p:cBhvr>
                                        <p:cTn id="129" dur="500"/>
                                        <p:tgtEl>
                                          <p:spTgt spid="115"/>
                                        </p:tgtEl>
                                      </p:cBhvr>
                                    </p:animEffect>
                                  </p:childTnLst>
                                </p:cTn>
                              </p:par>
                            </p:childTnLst>
                          </p:cTn>
                        </p:par>
                        <p:par>
                          <p:cTn id="130" fill="hold">
                            <p:stCondLst>
                              <p:cond delay="9000"/>
                            </p:stCondLst>
                            <p:childTnLst>
                              <p:par>
                                <p:cTn id="131" presetID="10" presetClass="entr" presetSubtype="0" fill="hold" grpId="0" nodeType="afterEffect">
                                  <p:stCondLst>
                                    <p:cond delay="0"/>
                                  </p:stCondLst>
                                  <p:childTnLst>
                                    <p:set>
                                      <p:cBhvr>
                                        <p:cTn id="132" dur="1" fill="hold">
                                          <p:stCondLst>
                                            <p:cond delay="0"/>
                                          </p:stCondLst>
                                        </p:cTn>
                                        <p:tgtEl>
                                          <p:spTgt spid="116"/>
                                        </p:tgtEl>
                                        <p:attrNameLst>
                                          <p:attrName>style.visibility</p:attrName>
                                        </p:attrNameLst>
                                      </p:cBhvr>
                                      <p:to>
                                        <p:strVal val="visible"/>
                                      </p:to>
                                    </p:set>
                                    <p:animEffect transition="in" filter="fade">
                                      <p:cBhvr>
                                        <p:cTn id="133" dur="500"/>
                                        <p:tgtEl>
                                          <p:spTgt spid="11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18"/>
                                        </p:tgtEl>
                                        <p:attrNameLst>
                                          <p:attrName>style.visibility</p:attrName>
                                        </p:attrNameLst>
                                      </p:cBhvr>
                                      <p:to>
                                        <p:strVal val="visible"/>
                                      </p:to>
                                    </p:set>
                                    <p:animEffect transition="in" filter="fade">
                                      <p:cBhvr>
                                        <p:cTn id="136" dur="500"/>
                                        <p:tgtEl>
                                          <p:spTgt spid="118"/>
                                        </p:tgtEl>
                                      </p:cBhvr>
                                    </p:animEffect>
                                  </p:childTnLst>
                                </p:cTn>
                              </p:par>
                            </p:childTnLst>
                          </p:cTn>
                        </p:par>
                        <p:par>
                          <p:cTn id="137" fill="hold">
                            <p:stCondLst>
                              <p:cond delay="9500"/>
                            </p:stCondLst>
                            <p:childTnLst>
                              <p:par>
                                <p:cTn id="138" presetID="10" presetClass="entr" presetSubtype="0" fill="hold" grpId="0" nodeType="afterEffect">
                                  <p:stCondLst>
                                    <p:cond delay="0"/>
                                  </p:stCondLst>
                                  <p:childTnLst>
                                    <p:set>
                                      <p:cBhvr>
                                        <p:cTn id="139" dur="1" fill="hold">
                                          <p:stCondLst>
                                            <p:cond delay="0"/>
                                          </p:stCondLst>
                                        </p:cTn>
                                        <p:tgtEl>
                                          <p:spTgt spid="122"/>
                                        </p:tgtEl>
                                        <p:attrNameLst>
                                          <p:attrName>style.visibility</p:attrName>
                                        </p:attrNameLst>
                                      </p:cBhvr>
                                      <p:to>
                                        <p:strVal val="visible"/>
                                      </p:to>
                                    </p:set>
                                    <p:animEffect transition="in" filter="fade">
                                      <p:cBhvr>
                                        <p:cTn id="140" dur="500"/>
                                        <p:tgtEl>
                                          <p:spTgt spid="12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500"/>
                                        <p:tgtEl>
                                          <p:spTgt spid="119"/>
                                        </p:tgtEl>
                                      </p:cBhvr>
                                    </p:animEffect>
                                  </p:childTnLst>
                                </p:cTn>
                              </p:par>
                            </p:childTnLst>
                          </p:cTn>
                        </p:par>
                        <p:par>
                          <p:cTn id="144" fill="hold">
                            <p:stCondLst>
                              <p:cond delay="10000"/>
                            </p:stCondLst>
                            <p:childTnLst>
                              <p:par>
                                <p:cTn id="145" presetID="10" presetClass="entr" presetSubtype="0"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Effect transition="in" filter="fade">
                                      <p:cBhvr>
                                        <p:cTn id="147" dur="500"/>
                                        <p:tgtEl>
                                          <p:spTgt spid="12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20"/>
                                        </p:tgtEl>
                                        <p:attrNameLst>
                                          <p:attrName>style.visibility</p:attrName>
                                        </p:attrNameLst>
                                      </p:cBhvr>
                                      <p:to>
                                        <p:strVal val="visible"/>
                                      </p:to>
                                    </p:set>
                                    <p:animEffect transition="in" filter="fade">
                                      <p:cBhvr>
                                        <p:cTn id="150" dur="500"/>
                                        <p:tgtEl>
                                          <p:spTgt spid="120"/>
                                        </p:tgtEl>
                                      </p:cBhvr>
                                    </p:animEffect>
                                  </p:childTnLst>
                                </p:cTn>
                              </p:par>
                            </p:childTnLst>
                          </p:cTn>
                        </p:par>
                        <p:par>
                          <p:cTn id="151" fill="hold">
                            <p:stCondLst>
                              <p:cond delay="10500"/>
                            </p:stCondLst>
                            <p:childTnLst>
                              <p:par>
                                <p:cTn id="152" presetID="10" presetClass="entr" presetSubtype="0" fill="hold" grpId="0" nodeType="afterEffect">
                                  <p:stCondLst>
                                    <p:cond delay="0"/>
                                  </p:stCondLst>
                                  <p:childTnLst>
                                    <p:set>
                                      <p:cBhvr>
                                        <p:cTn id="153" dur="1" fill="hold">
                                          <p:stCondLst>
                                            <p:cond delay="0"/>
                                          </p:stCondLst>
                                        </p:cTn>
                                        <p:tgtEl>
                                          <p:spTgt spid="124"/>
                                        </p:tgtEl>
                                        <p:attrNameLst>
                                          <p:attrName>style.visibility</p:attrName>
                                        </p:attrNameLst>
                                      </p:cBhvr>
                                      <p:to>
                                        <p:strVal val="visible"/>
                                      </p:to>
                                    </p:set>
                                    <p:animEffect transition="in" filter="fade">
                                      <p:cBhvr>
                                        <p:cTn id="154" dur="500"/>
                                        <p:tgtEl>
                                          <p:spTgt spid="12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26"/>
                                        </p:tgtEl>
                                        <p:attrNameLst>
                                          <p:attrName>style.visibility</p:attrName>
                                        </p:attrNameLst>
                                      </p:cBhvr>
                                      <p:to>
                                        <p:strVal val="visible"/>
                                      </p:to>
                                    </p:set>
                                    <p:animEffect transition="in" filter="fade">
                                      <p:cBhvr>
                                        <p:cTn id="15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60" grpId="0" animBg="1"/>
      <p:bldP spid="61" grpId="0" animBg="1"/>
      <p:bldP spid="62" grpId="0" animBg="1"/>
      <p:bldP spid="63" grpId="0" animBg="1"/>
      <p:bldP spid="77" grpId="0" animBg="1"/>
      <p:bldP spid="78" grpId="0" animBg="1"/>
      <p:bldP spid="79" grpId="0" animBg="1"/>
      <p:bldP spid="80" grpId="0" animBg="1"/>
      <p:bldP spid="82" grpId="0" animBg="1"/>
      <p:bldP spid="84" grpId="0" animBg="1"/>
      <p:bldP spid="85" grpId="0" animBg="1"/>
      <p:bldP spid="86" grpId="0" animBg="1"/>
      <p:bldP spid="88" grpId="0" animBg="1"/>
      <p:bldP spid="90" grpId="0" animBg="1"/>
      <p:bldP spid="93" grpId="0" animBg="1"/>
      <p:bldP spid="94"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9" grpId="0" animBg="1"/>
      <p:bldP spid="110" grpId="0" animBg="1"/>
      <p:bldP spid="111" grpId="0" animBg="1"/>
      <p:bldP spid="112" grpId="0" animBg="1"/>
      <p:bldP spid="113"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5EADBE4-D758-50E6-1F28-739C97CCB7CF}"/>
              </a:ext>
            </a:extLst>
          </p:cNvPr>
          <p:cNvSpPr txBox="1"/>
          <p:nvPr/>
        </p:nvSpPr>
        <p:spPr>
          <a:xfrm>
            <a:off x="0" y="634004"/>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4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rPr>
              <a:t>Tipos de violencia</a:t>
            </a:r>
            <a:endParaRPr kumimoji="0" lang="es-MX" sz="72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endParaRPr>
          </a:p>
        </p:txBody>
      </p:sp>
      <p:sp>
        <p:nvSpPr>
          <p:cNvPr id="2" name="Elipse 1">
            <a:extLst>
              <a:ext uri="{FF2B5EF4-FFF2-40B4-BE49-F238E27FC236}">
                <a16:creationId xmlns:a16="http://schemas.microsoft.com/office/drawing/2014/main" id="{3E010CCC-E6CE-4851-5A2E-A60380395BD7}"/>
              </a:ext>
            </a:extLst>
          </p:cNvPr>
          <p:cNvSpPr/>
          <p:nvPr/>
        </p:nvSpPr>
        <p:spPr>
          <a:xfrm>
            <a:off x="4297607" y="3865947"/>
            <a:ext cx="1997176" cy="1997176"/>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Elipse 3">
            <a:extLst>
              <a:ext uri="{FF2B5EF4-FFF2-40B4-BE49-F238E27FC236}">
                <a16:creationId xmlns:a16="http://schemas.microsoft.com/office/drawing/2014/main" id="{2687C482-8879-A5AF-9FAB-1DC60994CD0C}"/>
              </a:ext>
            </a:extLst>
          </p:cNvPr>
          <p:cNvSpPr/>
          <p:nvPr/>
        </p:nvSpPr>
        <p:spPr>
          <a:xfrm>
            <a:off x="2470759" y="2430412"/>
            <a:ext cx="1997176" cy="1997176"/>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Elipse 6">
            <a:extLst>
              <a:ext uri="{FF2B5EF4-FFF2-40B4-BE49-F238E27FC236}">
                <a16:creationId xmlns:a16="http://schemas.microsoft.com/office/drawing/2014/main" id="{DD76E14D-65AF-9E59-7D2C-9823392B09D6}"/>
              </a:ext>
            </a:extLst>
          </p:cNvPr>
          <p:cNvSpPr/>
          <p:nvPr/>
        </p:nvSpPr>
        <p:spPr>
          <a:xfrm>
            <a:off x="672366" y="3865947"/>
            <a:ext cx="1997176" cy="1997176"/>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3" name="Elipse 12">
            <a:extLst>
              <a:ext uri="{FF2B5EF4-FFF2-40B4-BE49-F238E27FC236}">
                <a16:creationId xmlns:a16="http://schemas.microsoft.com/office/drawing/2014/main" id="{FCAF5E71-9049-3A1F-C2C1-26411814BCCF}"/>
              </a:ext>
            </a:extLst>
          </p:cNvPr>
          <p:cNvSpPr/>
          <p:nvPr/>
        </p:nvSpPr>
        <p:spPr>
          <a:xfrm>
            <a:off x="6096000" y="2430412"/>
            <a:ext cx="1997176" cy="1997176"/>
          </a:xfrm>
          <a:prstGeom prst="ellipse">
            <a:avLst/>
          </a:prstGeom>
          <a:solidFill>
            <a:srgbClr val="D36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5" name="Elipse 14">
            <a:extLst>
              <a:ext uri="{FF2B5EF4-FFF2-40B4-BE49-F238E27FC236}">
                <a16:creationId xmlns:a16="http://schemas.microsoft.com/office/drawing/2014/main" id="{B49E9550-6E68-0F0E-DF71-BF828E6306FD}"/>
              </a:ext>
            </a:extLst>
          </p:cNvPr>
          <p:cNvSpPr/>
          <p:nvPr/>
        </p:nvSpPr>
        <p:spPr>
          <a:xfrm>
            <a:off x="7859308" y="3865947"/>
            <a:ext cx="1997176" cy="19971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Elipse 16">
            <a:extLst>
              <a:ext uri="{FF2B5EF4-FFF2-40B4-BE49-F238E27FC236}">
                <a16:creationId xmlns:a16="http://schemas.microsoft.com/office/drawing/2014/main" id="{FBE78F25-5441-577D-04A4-82E1223B014A}"/>
              </a:ext>
            </a:extLst>
          </p:cNvPr>
          <p:cNvSpPr/>
          <p:nvPr/>
        </p:nvSpPr>
        <p:spPr>
          <a:xfrm>
            <a:off x="9657701" y="2430412"/>
            <a:ext cx="1997176" cy="1997176"/>
          </a:xfrm>
          <a:prstGeom prst="ellipse">
            <a:avLst/>
          </a:prstGeom>
          <a:solidFill>
            <a:srgbClr val="567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9" name="CuadroTexto 18">
            <a:extLst>
              <a:ext uri="{FF2B5EF4-FFF2-40B4-BE49-F238E27FC236}">
                <a16:creationId xmlns:a16="http://schemas.microsoft.com/office/drawing/2014/main" id="{E7B38955-BB9E-43D1-48E0-B31859E41906}"/>
              </a:ext>
            </a:extLst>
          </p:cNvPr>
          <p:cNvSpPr txBox="1"/>
          <p:nvPr/>
        </p:nvSpPr>
        <p:spPr>
          <a:xfrm>
            <a:off x="2471603" y="1917125"/>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Arial"/>
                <a:sym typeface="Arial"/>
              </a:rPr>
              <a:t>Patrimonial</a:t>
            </a:r>
            <a:endParaRPr kumimoji="0" lang="es-MX" sz="36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Arial"/>
              <a:sym typeface="Arial"/>
            </a:endParaRPr>
          </a:p>
        </p:txBody>
      </p:sp>
      <p:pic>
        <p:nvPicPr>
          <p:cNvPr id="25" name="Imagen 24">
            <a:extLst>
              <a:ext uri="{FF2B5EF4-FFF2-40B4-BE49-F238E27FC236}">
                <a16:creationId xmlns:a16="http://schemas.microsoft.com/office/drawing/2014/main" id="{D38F115C-DAAC-39BB-F145-0F207D01826A}"/>
              </a:ext>
            </a:extLst>
          </p:cNvPr>
          <p:cNvPicPr>
            <a:picLocks noChangeAspect="1"/>
          </p:cNvPicPr>
          <p:nvPr/>
        </p:nvPicPr>
        <p:blipFill>
          <a:blip r:embed="rId4"/>
          <a:stretch>
            <a:fillRect/>
          </a:stretch>
        </p:blipFill>
        <p:spPr>
          <a:xfrm>
            <a:off x="2517523" y="2510361"/>
            <a:ext cx="1837277" cy="1837277"/>
          </a:xfrm>
          <a:prstGeom prst="rect">
            <a:avLst/>
          </a:prstGeom>
        </p:spPr>
      </p:pic>
      <p:sp>
        <p:nvSpPr>
          <p:cNvPr id="26" name="CuadroTexto 25">
            <a:extLst>
              <a:ext uri="{FF2B5EF4-FFF2-40B4-BE49-F238E27FC236}">
                <a16:creationId xmlns:a16="http://schemas.microsoft.com/office/drawing/2014/main" id="{F7CF37DF-D1EA-3BB0-EBD7-8B53DC7BC3BE}"/>
              </a:ext>
            </a:extLst>
          </p:cNvPr>
          <p:cNvSpPr txBox="1"/>
          <p:nvPr/>
        </p:nvSpPr>
        <p:spPr>
          <a:xfrm>
            <a:off x="672366" y="591366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Arial"/>
                <a:sym typeface="Arial"/>
              </a:rPr>
              <a:t>Psicológica</a:t>
            </a:r>
            <a:endParaRPr kumimoji="0" lang="es-MX" sz="36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Arial"/>
              <a:sym typeface="Arial"/>
            </a:endParaRPr>
          </a:p>
        </p:txBody>
      </p:sp>
      <p:pic>
        <p:nvPicPr>
          <p:cNvPr id="28" name="Imagen 27">
            <a:extLst>
              <a:ext uri="{FF2B5EF4-FFF2-40B4-BE49-F238E27FC236}">
                <a16:creationId xmlns:a16="http://schemas.microsoft.com/office/drawing/2014/main" id="{69E101F9-985D-9045-775E-2CCFDF9BA44B}"/>
              </a:ext>
            </a:extLst>
          </p:cNvPr>
          <p:cNvPicPr>
            <a:picLocks noChangeAspect="1"/>
          </p:cNvPicPr>
          <p:nvPr/>
        </p:nvPicPr>
        <p:blipFill>
          <a:blip r:embed="rId5"/>
          <a:stretch>
            <a:fillRect/>
          </a:stretch>
        </p:blipFill>
        <p:spPr>
          <a:xfrm>
            <a:off x="9758562" y="2504916"/>
            <a:ext cx="1800935" cy="1800935"/>
          </a:xfrm>
          <a:prstGeom prst="rect">
            <a:avLst/>
          </a:prstGeom>
        </p:spPr>
      </p:pic>
      <p:sp>
        <p:nvSpPr>
          <p:cNvPr id="29" name="CuadroTexto 28">
            <a:extLst>
              <a:ext uri="{FF2B5EF4-FFF2-40B4-BE49-F238E27FC236}">
                <a16:creationId xmlns:a16="http://schemas.microsoft.com/office/drawing/2014/main" id="{227BF383-8162-3996-7FE2-56C0CDEA79D3}"/>
              </a:ext>
            </a:extLst>
          </p:cNvPr>
          <p:cNvSpPr txBox="1"/>
          <p:nvPr/>
        </p:nvSpPr>
        <p:spPr>
          <a:xfrm>
            <a:off x="4297607" y="591366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1D86B1"/>
                </a:solidFill>
                <a:effectLst/>
                <a:uLnTx/>
                <a:uFillTx/>
                <a:latin typeface="Avenir Medium" panose="02000503020000020003" pitchFamily="2" charset="0"/>
                <a:ea typeface="+mn-ea"/>
                <a:cs typeface="Arial"/>
                <a:sym typeface="Arial"/>
              </a:rPr>
              <a:t>Verbal</a:t>
            </a:r>
            <a:endParaRPr kumimoji="0" lang="es-MX" sz="3600" b="1" i="0" u="none" strike="noStrike" kern="1200" cap="none" spc="0" normalizeH="0" baseline="0" noProof="0" dirty="0">
              <a:ln>
                <a:noFill/>
              </a:ln>
              <a:solidFill>
                <a:srgbClr val="1D86B1"/>
              </a:solidFill>
              <a:effectLst/>
              <a:uLnTx/>
              <a:uFillTx/>
              <a:latin typeface="Avenir Medium" panose="02000503020000020003" pitchFamily="2" charset="0"/>
              <a:ea typeface="+mn-ea"/>
              <a:cs typeface="Arial"/>
              <a:sym typeface="Arial"/>
            </a:endParaRPr>
          </a:p>
        </p:txBody>
      </p:sp>
      <p:pic>
        <p:nvPicPr>
          <p:cNvPr id="31" name="Imagen 30">
            <a:extLst>
              <a:ext uri="{FF2B5EF4-FFF2-40B4-BE49-F238E27FC236}">
                <a16:creationId xmlns:a16="http://schemas.microsoft.com/office/drawing/2014/main" id="{2F08EAC0-5B59-AC56-2E3F-30AF19AC8181}"/>
              </a:ext>
            </a:extLst>
          </p:cNvPr>
          <p:cNvPicPr>
            <a:picLocks noChangeAspect="1"/>
          </p:cNvPicPr>
          <p:nvPr/>
        </p:nvPicPr>
        <p:blipFill>
          <a:blip r:embed="rId6"/>
          <a:stretch>
            <a:fillRect/>
          </a:stretch>
        </p:blipFill>
        <p:spPr>
          <a:xfrm>
            <a:off x="4376675" y="3995234"/>
            <a:ext cx="1837278" cy="1837278"/>
          </a:xfrm>
          <a:prstGeom prst="rect">
            <a:avLst/>
          </a:prstGeom>
        </p:spPr>
      </p:pic>
      <p:pic>
        <p:nvPicPr>
          <p:cNvPr id="33" name="Imagen 32">
            <a:extLst>
              <a:ext uri="{FF2B5EF4-FFF2-40B4-BE49-F238E27FC236}">
                <a16:creationId xmlns:a16="http://schemas.microsoft.com/office/drawing/2014/main" id="{5F430C16-572E-7C82-DA6B-24D6A87517CC}"/>
              </a:ext>
            </a:extLst>
          </p:cNvPr>
          <p:cNvPicPr>
            <a:picLocks noChangeAspect="1"/>
          </p:cNvPicPr>
          <p:nvPr/>
        </p:nvPicPr>
        <p:blipFill>
          <a:blip r:embed="rId7"/>
          <a:stretch>
            <a:fillRect/>
          </a:stretch>
        </p:blipFill>
        <p:spPr>
          <a:xfrm>
            <a:off x="754970" y="3995234"/>
            <a:ext cx="1745641" cy="1745641"/>
          </a:xfrm>
          <a:prstGeom prst="rect">
            <a:avLst/>
          </a:prstGeom>
        </p:spPr>
      </p:pic>
      <p:sp>
        <p:nvSpPr>
          <p:cNvPr id="34" name="CuadroTexto 33">
            <a:extLst>
              <a:ext uri="{FF2B5EF4-FFF2-40B4-BE49-F238E27FC236}">
                <a16:creationId xmlns:a16="http://schemas.microsoft.com/office/drawing/2014/main" id="{052900A6-D6DC-5F44-E87E-7F7953B72DBD}"/>
              </a:ext>
            </a:extLst>
          </p:cNvPr>
          <p:cNvSpPr txBox="1"/>
          <p:nvPr/>
        </p:nvSpPr>
        <p:spPr>
          <a:xfrm>
            <a:off x="6032460" y="1968746"/>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D36267"/>
                </a:solidFill>
                <a:effectLst/>
                <a:uLnTx/>
                <a:uFillTx/>
                <a:latin typeface="Avenir Medium" panose="02000503020000020003" pitchFamily="2" charset="0"/>
                <a:ea typeface="+mn-ea"/>
                <a:cs typeface="Arial"/>
                <a:sym typeface="Arial"/>
              </a:rPr>
              <a:t>Física</a:t>
            </a:r>
            <a:endParaRPr kumimoji="0" lang="es-MX" sz="3600" b="1" i="0" u="none" strike="noStrike" kern="1200" cap="none" spc="0" normalizeH="0" baseline="0" noProof="0" dirty="0">
              <a:ln>
                <a:noFill/>
              </a:ln>
              <a:solidFill>
                <a:srgbClr val="D36267"/>
              </a:solidFill>
              <a:effectLst/>
              <a:uLnTx/>
              <a:uFillTx/>
              <a:latin typeface="Avenir Medium" panose="02000503020000020003" pitchFamily="2" charset="0"/>
              <a:ea typeface="+mn-ea"/>
              <a:cs typeface="Arial"/>
              <a:sym typeface="Arial"/>
            </a:endParaRPr>
          </a:p>
        </p:txBody>
      </p:sp>
      <p:pic>
        <p:nvPicPr>
          <p:cNvPr id="36" name="Imagen 35">
            <a:extLst>
              <a:ext uri="{FF2B5EF4-FFF2-40B4-BE49-F238E27FC236}">
                <a16:creationId xmlns:a16="http://schemas.microsoft.com/office/drawing/2014/main" id="{867BBC88-496A-711A-A5B6-595E586D71E0}"/>
              </a:ext>
            </a:extLst>
          </p:cNvPr>
          <p:cNvPicPr>
            <a:picLocks noChangeAspect="1"/>
          </p:cNvPicPr>
          <p:nvPr/>
        </p:nvPicPr>
        <p:blipFill>
          <a:blip r:embed="rId8"/>
          <a:stretch>
            <a:fillRect/>
          </a:stretch>
        </p:blipFill>
        <p:spPr>
          <a:xfrm>
            <a:off x="6204225" y="2532652"/>
            <a:ext cx="1745641" cy="1745641"/>
          </a:xfrm>
          <a:prstGeom prst="rect">
            <a:avLst/>
          </a:prstGeom>
        </p:spPr>
      </p:pic>
      <p:sp>
        <p:nvSpPr>
          <p:cNvPr id="37" name="CuadroTexto 36">
            <a:extLst>
              <a:ext uri="{FF2B5EF4-FFF2-40B4-BE49-F238E27FC236}">
                <a16:creationId xmlns:a16="http://schemas.microsoft.com/office/drawing/2014/main" id="{7D17E645-3AD9-2CC9-0AC8-2AC7BBC1E444}"/>
              </a:ext>
            </a:extLst>
          </p:cNvPr>
          <p:cNvSpPr txBox="1"/>
          <p:nvPr/>
        </p:nvSpPr>
        <p:spPr>
          <a:xfrm>
            <a:off x="7859308" y="591366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chemeClr val="accent2"/>
                </a:solidFill>
                <a:effectLst/>
                <a:uLnTx/>
                <a:uFillTx/>
                <a:latin typeface="Avenir Medium" panose="02000503020000020003" pitchFamily="2" charset="0"/>
                <a:ea typeface="+mn-ea"/>
                <a:cs typeface="Arial"/>
                <a:sym typeface="Arial"/>
              </a:rPr>
              <a:t>Sexual</a:t>
            </a:r>
            <a:endParaRPr kumimoji="0" lang="es-MX" sz="3600" b="1" i="0" u="none" strike="noStrike" kern="1200" cap="none" spc="0" normalizeH="0" baseline="0" noProof="0" dirty="0">
              <a:ln>
                <a:noFill/>
              </a:ln>
              <a:solidFill>
                <a:schemeClr val="accent2"/>
              </a:solidFill>
              <a:effectLst/>
              <a:uLnTx/>
              <a:uFillTx/>
              <a:latin typeface="Avenir Medium" panose="02000503020000020003" pitchFamily="2" charset="0"/>
              <a:ea typeface="+mn-ea"/>
              <a:cs typeface="Arial"/>
              <a:sym typeface="Arial"/>
            </a:endParaRPr>
          </a:p>
        </p:txBody>
      </p:sp>
      <p:pic>
        <p:nvPicPr>
          <p:cNvPr id="39" name="Imagen 38">
            <a:extLst>
              <a:ext uri="{FF2B5EF4-FFF2-40B4-BE49-F238E27FC236}">
                <a16:creationId xmlns:a16="http://schemas.microsoft.com/office/drawing/2014/main" id="{850CA0CD-FCC8-6F29-2654-6437DA6B3FD8}"/>
              </a:ext>
            </a:extLst>
          </p:cNvPr>
          <p:cNvPicPr>
            <a:picLocks noChangeAspect="1"/>
          </p:cNvPicPr>
          <p:nvPr/>
        </p:nvPicPr>
        <p:blipFill>
          <a:blip r:embed="rId9"/>
          <a:stretch>
            <a:fillRect/>
          </a:stretch>
        </p:blipFill>
        <p:spPr>
          <a:xfrm>
            <a:off x="8012920" y="3995234"/>
            <a:ext cx="1745642" cy="1745642"/>
          </a:xfrm>
          <a:prstGeom prst="rect">
            <a:avLst/>
          </a:prstGeom>
        </p:spPr>
      </p:pic>
      <p:sp>
        <p:nvSpPr>
          <p:cNvPr id="40" name="CuadroTexto 39">
            <a:extLst>
              <a:ext uri="{FF2B5EF4-FFF2-40B4-BE49-F238E27FC236}">
                <a16:creationId xmlns:a16="http://schemas.microsoft.com/office/drawing/2014/main" id="{51BCDD77-54D7-25EE-3A2D-E8FCDC14BFAC}"/>
              </a:ext>
            </a:extLst>
          </p:cNvPr>
          <p:cNvSpPr txBox="1"/>
          <p:nvPr/>
        </p:nvSpPr>
        <p:spPr>
          <a:xfrm>
            <a:off x="9657701" y="196535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567C9C"/>
                </a:solidFill>
                <a:effectLst/>
                <a:uLnTx/>
                <a:uFillTx/>
                <a:latin typeface="Avenir Medium" panose="02000503020000020003" pitchFamily="2" charset="0"/>
                <a:ea typeface="+mn-ea"/>
                <a:cs typeface="Arial"/>
                <a:sym typeface="Arial"/>
              </a:rPr>
              <a:t>Laboral</a:t>
            </a:r>
            <a:endParaRPr kumimoji="0" lang="es-MX" sz="3600" b="1" i="0" u="none" strike="noStrike" kern="1200" cap="none" spc="0" normalizeH="0" baseline="0" noProof="0" dirty="0">
              <a:ln>
                <a:noFill/>
              </a:ln>
              <a:solidFill>
                <a:srgbClr val="567C9C"/>
              </a:solidFill>
              <a:effectLst/>
              <a:uLnTx/>
              <a:uFillTx/>
              <a:latin typeface="Avenir Medium" panose="02000503020000020003" pitchFamily="2" charset="0"/>
              <a:ea typeface="+mn-ea"/>
              <a:cs typeface="Arial"/>
              <a:sym typeface="Arial"/>
            </a:endParaRPr>
          </a:p>
        </p:txBody>
      </p:sp>
    </p:spTree>
    <p:extLst>
      <p:ext uri="{BB962C8B-B14F-4D97-AF65-F5344CB8AC3E}">
        <p14:creationId xmlns:p14="http://schemas.microsoft.com/office/powerpoint/2010/main" val="3423596392"/>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3" grpId="0" animBg="1"/>
      <p:bldP spid="15" grpId="0" animBg="1"/>
      <p:bldP spid="17" grpId="0" animBg="1"/>
      <p:bldP spid="19" grpId="0"/>
      <p:bldP spid="26" grpId="0"/>
      <p:bldP spid="29" grpId="0"/>
      <p:bldP spid="34" grpId="0"/>
      <p:bldP spid="37"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499"/>
        <p:cNvGrpSpPr/>
        <p:nvPr/>
      </p:nvGrpSpPr>
      <p:grpSpPr>
        <a:xfrm>
          <a:off x="0" y="0"/>
          <a:ext cx="0" cy="0"/>
          <a:chOff x="0" y="0"/>
          <a:chExt cx="0" cy="0"/>
        </a:xfrm>
      </p:grpSpPr>
      <p:sp>
        <p:nvSpPr>
          <p:cNvPr id="500" name="Google Shape;500;p31"/>
          <p:cNvSpPr/>
          <p:nvPr/>
        </p:nvSpPr>
        <p:spPr>
          <a:xfrm>
            <a:off x="2587553" y="992449"/>
            <a:ext cx="3813717" cy="3813717"/>
          </a:xfrm>
          <a:prstGeom prst="ellipse">
            <a:avLst/>
          </a:prstGeom>
          <a:solidFill>
            <a:srgbClr val="1D86B1">
              <a:alpha val="85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s-MX" sz="2800" b="1" i="0" u="none" strike="noStrike" kern="0" cap="none" spc="0" normalizeH="0" baseline="0" noProof="0" dirty="0">
                <a:ln>
                  <a:noFill/>
                </a:ln>
                <a:solidFill>
                  <a:srgbClr val="FFFFFF"/>
                </a:solidFill>
                <a:effectLst/>
                <a:uLnTx/>
                <a:uFillTx/>
                <a:latin typeface="Avenir"/>
                <a:ea typeface="Avenir"/>
                <a:cs typeface="Avenir"/>
                <a:sym typeface="Avenir"/>
              </a:rPr>
              <a:t>Hostigamiento sexual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01" name="Google Shape;501;p31"/>
          <p:cNvSpPr/>
          <p:nvPr/>
        </p:nvSpPr>
        <p:spPr>
          <a:xfrm>
            <a:off x="5790730" y="992449"/>
            <a:ext cx="3813717" cy="3813717"/>
          </a:xfrm>
          <a:prstGeom prst="ellipse">
            <a:avLst/>
          </a:prstGeom>
          <a:solidFill>
            <a:srgbClr val="D36267">
              <a:alpha val="94778"/>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s-MX" sz="2800" b="1" i="0" u="none" strike="noStrike" kern="0" cap="none" spc="0" normalizeH="0" baseline="0" noProof="0" dirty="0">
                <a:ln>
                  <a:noFill/>
                </a:ln>
                <a:solidFill>
                  <a:srgbClr val="FFFFFF"/>
                </a:solidFill>
                <a:effectLst/>
                <a:uLnTx/>
                <a:uFillTx/>
                <a:latin typeface="Avenir"/>
                <a:ea typeface="Avenir"/>
                <a:cs typeface="Avenir"/>
                <a:sym typeface="Avenir"/>
              </a:rPr>
              <a:t>Acoso sexual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02" name="Google Shape;502;p31"/>
          <p:cNvSpPr txBox="1"/>
          <p:nvPr/>
        </p:nvSpPr>
        <p:spPr>
          <a:xfrm>
            <a:off x="1208119" y="5280776"/>
            <a:ext cx="990600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MX" sz="3200" b="1" i="0" u="none" strike="noStrike" kern="0" cap="none" spc="0" normalizeH="0" baseline="0" noProof="0" dirty="0">
                <a:ln>
                  <a:noFill/>
                </a:ln>
                <a:solidFill>
                  <a:srgbClr val="000000"/>
                </a:solidFill>
                <a:effectLst/>
                <a:uLnTx/>
                <a:uFillTx/>
                <a:latin typeface="Avenir"/>
                <a:ea typeface="Avenir"/>
                <a:cs typeface="Avenir"/>
                <a:sym typeface="Avenir"/>
              </a:rPr>
              <a:t>Conductas sexuales </a:t>
            </a:r>
            <a:r>
              <a:rPr kumimoji="0" lang="es-MX" sz="3200" b="1" i="0" u="none" strike="noStrike" kern="0" cap="none" spc="0" normalizeH="0" baseline="0" noProof="0" dirty="0">
                <a:ln>
                  <a:noFill/>
                </a:ln>
                <a:solidFill>
                  <a:srgbClr val="D36267"/>
                </a:solidFill>
                <a:effectLst/>
                <a:uLnTx/>
                <a:uFillTx/>
                <a:latin typeface="Avenir"/>
                <a:ea typeface="Avenir"/>
                <a:cs typeface="Avenir"/>
                <a:sym typeface="Avenir"/>
              </a:rPr>
              <a:t>NO</a:t>
            </a:r>
            <a:r>
              <a:rPr kumimoji="0" lang="es-MX" sz="3200" b="1" i="0" u="none" strike="noStrike" kern="0" cap="none" spc="0" normalizeH="0" baseline="0" noProof="0" dirty="0">
                <a:ln>
                  <a:noFill/>
                </a:ln>
                <a:solidFill>
                  <a:srgbClr val="000000"/>
                </a:solidFill>
                <a:effectLst/>
                <a:uLnTx/>
                <a:uFillTx/>
                <a:latin typeface="Avenir"/>
                <a:ea typeface="Avenir"/>
                <a:cs typeface="Avenir"/>
                <a:sym typeface="Avenir"/>
              </a:rPr>
              <a:t> consentidas o deseadas</a:t>
            </a:r>
            <a:endParaRPr kumimoji="0" sz="1400" b="1"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503" name="Google Shape;503;p31"/>
          <p:cNvSpPr/>
          <p:nvPr/>
        </p:nvSpPr>
        <p:spPr>
          <a:xfrm>
            <a:off x="5790730" y="2645300"/>
            <a:ext cx="370390" cy="370390"/>
          </a:xfrm>
          <a:prstGeom prst="ellipse">
            <a:avLst/>
          </a:prstGeom>
          <a:solidFill>
            <a:srgbClr val="8B4196">
              <a:alpha val="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2F813E6-4F78-1C32-5924-3829E5BB2367}"/>
              </a:ext>
            </a:extLst>
          </p:cNvPr>
          <p:cNvPicPr>
            <a:picLocks noChangeAspect="1"/>
          </p:cNvPicPr>
          <p:nvPr/>
        </p:nvPicPr>
        <p:blipFill>
          <a:blip r:embed="rId3">
            <a:alphaModFix amt="76000"/>
            <a:extLst>
              <a:ext uri="{BEBA8EAE-BF5A-486C-A8C5-ECC9F3942E4B}">
                <a14:imgProps xmlns:a14="http://schemas.microsoft.com/office/drawing/2010/main">
                  <a14:imgLayer r:embed="rId4">
                    <a14:imgEffect>
                      <a14:brightnessContrast bright="-64000" contrast="26000"/>
                    </a14:imgEffect>
                  </a14:imgLayer>
                </a14:imgProps>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4C2CD16F-77FA-7436-07AF-6C1C33A3CC18}"/>
              </a:ext>
            </a:extLst>
          </p:cNvPr>
          <p:cNvSpPr>
            <a:spLocks noGrp="1"/>
          </p:cNvSpPr>
          <p:nvPr>
            <p:ph type="title"/>
          </p:nvPr>
        </p:nvSpPr>
        <p:spPr>
          <a:xfrm>
            <a:off x="1364963" y="2445026"/>
            <a:ext cx="9462073" cy="1482327"/>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¿POR QUÉ NO QUEREMOS RECONOCER LA VIOLENCIA?</a:t>
            </a:r>
          </a:p>
        </p:txBody>
      </p:sp>
    </p:spTree>
    <p:extLst>
      <p:ext uri="{BB962C8B-B14F-4D97-AF65-F5344CB8AC3E}">
        <p14:creationId xmlns:p14="http://schemas.microsoft.com/office/powerpoint/2010/main" val="30293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6594B6-8655-D2F4-8175-FDEAB1160A3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AFF2AE9-DED3-5F8F-38B6-CD0B45C575B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5000" contrast="15000"/>
                    </a14:imgEffect>
                  </a14:imgLayer>
                </a14:imgProps>
              </a:ext>
            </a:extLst>
          </a:blip>
          <a:srcRect r="50000"/>
          <a:stretch/>
        </p:blipFill>
        <p:spPr>
          <a:xfrm>
            <a:off x="0" y="0"/>
            <a:ext cx="6096000" cy="6858000"/>
          </a:xfrm>
          <a:prstGeom prst="rect">
            <a:avLst/>
          </a:prstGeom>
        </p:spPr>
      </p:pic>
      <p:sp>
        <p:nvSpPr>
          <p:cNvPr id="4" name="CuadroTexto 3">
            <a:extLst>
              <a:ext uri="{FF2B5EF4-FFF2-40B4-BE49-F238E27FC236}">
                <a16:creationId xmlns:a16="http://schemas.microsoft.com/office/drawing/2014/main" id="{EFBD891B-1724-A3C8-3320-447910CD482F}"/>
              </a:ext>
            </a:extLst>
          </p:cNvPr>
          <p:cNvSpPr txBox="1"/>
          <p:nvPr/>
        </p:nvSpPr>
        <p:spPr>
          <a:xfrm>
            <a:off x="0" y="5579221"/>
            <a:ext cx="6095999" cy="830997"/>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Que una persona no esté enferma no significa que esté sana</a:t>
            </a:r>
          </a:p>
        </p:txBody>
      </p:sp>
      <p:pic>
        <p:nvPicPr>
          <p:cNvPr id="5" name="Imagen 4">
            <a:extLst>
              <a:ext uri="{FF2B5EF4-FFF2-40B4-BE49-F238E27FC236}">
                <a16:creationId xmlns:a16="http://schemas.microsoft.com/office/drawing/2014/main" id="{673BF77B-2C09-5EC7-B44B-0D9F09F3D46A}"/>
              </a:ext>
            </a:extLst>
          </p:cNvPr>
          <p:cNvPicPr>
            <a:picLocks noChangeAspect="1"/>
          </p:cNvPicPr>
          <p:nvPr/>
        </p:nvPicPr>
        <p:blipFill rotWithShape="1">
          <a:blip r:embed="rId3">
            <a:extLst>
              <a:ext uri="{BEBA8EAE-BF5A-486C-A8C5-ECC9F3942E4B}">
                <a14:imgProps xmlns:a14="http://schemas.microsoft.com/office/drawing/2010/main">
                  <a14:imgLayer r:embed="rId5">
                    <a14:imgEffect>
                      <a14:brightnessContrast bright="-25000" contrast="15000"/>
                    </a14:imgEffect>
                  </a14:imgLayer>
                </a14:imgProps>
              </a:ext>
            </a:extLst>
          </a:blip>
          <a:srcRect l="50000" t="417" b="-417"/>
          <a:stretch/>
        </p:blipFill>
        <p:spPr>
          <a:xfrm>
            <a:off x="6096000" y="28575"/>
            <a:ext cx="6096000" cy="6858000"/>
          </a:xfrm>
          <a:prstGeom prst="rect">
            <a:avLst/>
          </a:prstGeom>
        </p:spPr>
      </p:pic>
      <p:sp>
        <p:nvSpPr>
          <p:cNvPr id="6" name="CuadroTexto 5">
            <a:extLst>
              <a:ext uri="{FF2B5EF4-FFF2-40B4-BE49-F238E27FC236}">
                <a16:creationId xmlns:a16="http://schemas.microsoft.com/office/drawing/2014/main" id="{2B86C93F-87B3-8117-5112-8CC9F7E99A63}"/>
              </a:ext>
            </a:extLst>
          </p:cNvPr>
          <p:cNvSpPr txBox="1"/>
          <p:nvPr/>
        </p:nvSpPr>
        <p:spPr>
          <a:xfrm>
            <a:off x="6096001" y="5579220"/>
            <a:ext cx="6095999" cy="830997"/>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Que no haya golpes no significa que no exista violencia </a:t>
            </a:r>
          </a:p>
        </p:txBody>
      </p:sp>
    </p:spTree>
    <p:extLst>
      <p:ext uri="{BB962C8B-B14F-4D97-AF65-F5344CB8AC3E}">
        <p14:creationId xmlns:p14="http://schemas.microsoft.com/office/powerpoint/2010/main" val="11583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88D701AA-B784-CA4C-94FA-E1627C9D8BDA}"/>
              </a:ext>
            </a:extLst>
          </p:cNvPr>
          <p:cNvPicPr>
            <a:picLocks noChangeAspect="1"/>
          </p:cNvPicPr>
          <p:nvPr/>
        </p:nvPicPr>
        <p:blipFill rotWithShape="1">
          <a:blip r:embed="rId3">
            <a:alphaModFix amt="50000"/>
          </a:blip>
          <a:srcRect t="15730"/>
          <a:stretch/>
        </p:blipFill>
        <p:spPr>
          <a:xfrm>
            <a:off x="20" y="1"/>
            <a:ext cx="12191980" cy="6857999"/>
          </a:xfrm>
          <a:prstGeom prst="rect">
            <a:avLst/>
          </a:prstGeom>
        </p:spPr>
      </p:pic>
      <p:sp>
        <p:nvSpPr>
          <p:cNvPr id="2" name="Título 1">
            <a:extLst>
              <a:ext uri="{FF2B5EF4-FFF2-40B4-BE49-F238E27FC236}">
                <a16:creationId xmlns:a16="http://schemas.microsoft.com/office/drawing/2014/main" id="{CAE71A23-7C5D-9940-997A-50B0CEAE95E0}"/>
              </a:ext>
            </a:extLst>
          </p:cNvPr>
          <p:cNvSpPr>
            <a:spLocks noGrp="1"/>
          </p:cNvSpPr>
          <p:nvPr>
            <p:ph type="title"/>
          </p:nvPr>
        </p:nvSpPr>
        <p:spPr>
          <a:xfrm>
            <a:off x="-21" y="2950523"/>
            <a:ext cx="12192001" cy="956951"/>
          </a:xfrm>
          <a:solidFill>
            <a:schemeClr val="bg1">
              <a:alpha val="33283"/>
            </a:schemeClr>
          </a:solid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HAGAMOS UN EJERCICIO</a:t>
            </a:r>
          </a:p>
        </p:txBody>
      </p:sp>
    </p:spTree>
    <p:extLst>
      <p:ext uri="{BB962C8B-B14F-4D97-AF65-F5344CB8AC3E}">
        <p14:creationId xmlns:p14="http://schemas.microsoft.com/office/powerpoint/2010/main" val="3071180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B504FB-24BA-C3E3-A71A-39A6FA3A309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ECEB447-44A8-0AD4-87AD-FCCFAFFF22F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5000" contrast="13000"/>
                    </a14:imgEffect>
                  </a14:imgLayer>
                </a14:imgProps>
              </a:ext>
            </a:extLst>
          </a:blip>
          <a:srcRect r="50000"/>
          <a:stretch/>
        </p:blipFill>
        <p:spPr>
          <a:xfrm>
            <a:off x="0" y="0"/>
            <a:ext cx="6096000" cy="6858000"/>
          </a:xfrm>
          <a:prstGeom prst="rect">
            <a:avLst/>
          </a:prstGeom>
        </p:spPr>
      </p:pic>
      <p:pic>
        <p:nvPicPr>
          <p:cNvPr id="7" name="Imagen 6">
            <a:extLst>
              <a:ext uri="{FF2B5EF4-FFF2-40B4-BE49-F238E27FC236}">
                <a16:creationId xmlns:a16="http://schemas.microsoft.com/office/drawing/2014/main" id="{54385FF9-A30B-C0B2-3C46-A74079D9E2C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7000" contrast="25000"/>
                    </a14:imgEffect>
                  </a14:imgLayer>
                </a14:imgProps>
              </a:ext>
            </a:extLst>
          </a:blip>
          <a:srcRect l="50000"/>
          <a:stretch/>
        </p:blipFill>
        <p:spPr>
          <a:xfrm>
            <a:off x="6096000" y="0"/>
            <a:ext cx="6096000" cy="6858000"/>
          </a:xfrm>
          <a:prstGeom prst="rect">
            <a:avLst/>
          </a:prstGeom>
        </p:spPr>
      </p:pic>
      <p:sp>
        <p:nvSpPr>
          <p:cNvPr id="9" name="CuadroTexto 8">
            <a:extLst>
              <a:ext uri="{FF2B5EF4-FFF2-40B4-BE49-F238E27FC236}">
                <a16:creationId xmlns:a16="http://schemas.microsoft.com/office/drawing/2014/main" id="{24663880-417F-4649-7F76-734AF46CF3D0}"/>
              </a:ext>
            </a:extLst>
          </p:cNvPr>
          <p:cNvSpPr txBox="1"/>
          <p:nvPr/>
        </p:nvSpPr>
        <p:spPr>
          <a:xfrm>
            <a:off x="0" y="5864971"/>
            <a:ext cx="6095999" cy="461665"/>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No queremos ver nuestra participación</a:t>
            </a:r>
          </a:p>
        </p:txBody>
      </p:sp>
      <p:sp>
        <p:nvSpPr>
          <p:cNvPr id="10" name="CuadroTexto 9">
            <a:extLst>
              <a:ext uri="{FF2B5EF4-FFF2-40B4-BE49-F238E27FC236}">
                <a16:creationId xmlns:a16="http://schemas.microsoft.com/office/drawing/2014/main" id="{0989F22C-EA48-8CEA-116A-B2FB27837F43}"/>
              </a:ext>
            </a:extLst>
          </p:cNvPr>
          <p:cNvSpPr txBox="1"/>
          <p:nvPr/>
        </p:nvSpPr>
        <p:spPr>
          <a:xfrm>
            <a:off x="6096001" y="5864971"/>
            <a:ext cx="6095999" cy="461665"/>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Ojos que no ven, corazón que no siente</a:t>
            </a:r>
          </a:p>
        </p:txBody>
      </p:sp>
    </p:spTree>
    <p:extLst>
      <p:ext uri="{BB962C8B-B14F-4D97-AF65-F5344CB8AC3E}">
        <p14:creationId xmlns:p14="http://schemas.microsoft.com/office/powerpoint/2010/main" val="262684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DBCB84-D117-FDB3-FB71-0A06B84A5895}"/>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FBC55E2-64CA-64A1-EF0E-E6F6ACC76CE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contrast="-7000"/>
                    </a14:imgEffect>
                  </a14:imgLayer>
                </a14:imgProps>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33C2119C-DCD2-C011-E19D-89552C3AD263}"/>
              </a:ext>
            </a:extLst>
          </p:cNvPr>
          <p:cNvSpPr>
            <a:spLocks noGrp="1"/>
          </p:cNvSpPr>
          <p:nvPr>
            <p:ph type="title"/>
          </p:nvPr>
        </p:nvSpPr>
        <p:spPr>
          <a:xfrm>
            <a:off x="-21" y="2950523"/>
            <a:ext cx="12192001" cy="956951"/>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ES INVISIBLE</a:t>
            </a:r>
          </a:p>
        </p:txBody>
      </p:sp>
    </p:spTree>
    <p:extLst>
      <p:ext uri="{BB962C8B-B14F-4D97-AF65-F5344CB8AC3E}">
        <p14:creationId xmlns:p14="http://schemas.microsoft.com/office/powerpoint/2010/main" val="187573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EE7C7C-3F52-20A6-E601-7CFE31DA911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1F1A6BC-8186-36D8-8AC1-73942BDF0F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4000" contrast="20000"/>
                    </a14:imgEffect>
                  </a14:imgLayer>
                </a14:imgProps>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651BC68-F679-05A5-720A-7AF972793E45}"/>
              </a:ext>
            </a:extLst>
          </p:cNvPr>
          <p:cNvSpPr>
            <a:spLocks noGrp="1"/>
          </p:cNvSpPr>
          <p:nvPr>
            <p:ph type="title"/>
          </p:nvPr>
        </p:nvSpPr>
        <p:spPr>
          <a:xfrm>
            <a:off x="676497" y="2590385"/>
            <a:ext cx="10839006" cy="1677230"/>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UNA VEZ QUE LA HACES CONSCIENTE, NO HAY VUELTA ATRÁS</a:t>
            </a:r>
          </a:p>
        </p:txBody>
      </p:sp>
    </p:spTree>
    <p:extLst>
      <p:ext uri="{BB962C8B-B14F-4D97-AF65-F5344CB8AC3E}">
        <p14:creationId xmlns:p14="http://schemas.microsoft.com/office/powerpoint/2010/main" val="1071152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67C9C"/>
        </a:solidFill>
        <a:effectLst/>
      </p:bgPr>
    </p:bg>
    <p:spTree>
      <p:nvGrpSpPr>
        <p:cNvPr id="1" name="">
          <a:extLst>
            <a:ext uri="{FF2B5EF4-FFF2-40B4-BE49-F238E27FC236}">
              <a16:creationId xmlns:a16="http://schemas.microsoft.com/office/drawing/2014/main" id="{DD755D5D-B9EA-E6D5-1751-460D6F29AF2B}"/>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069B9116-1F1D-2E3B-B08A-02B3730C5B6E}"/>
              </a:ext>
            </a:extLst>
          </p:cNvPr>
          <p:cNvSpPr txBox="1"/>
          <p:nvPr/>
        </p:nvSpPr>
        <p:spPr>
          <a:xfrm>
            <a:off x="1681907" y="2459504"/>
            <a:ext cx="8828186" cy="1938992"/>
          </a:xfrm>
          <a:prstGeom prst="rect">
            <a:avLst/>
          </a:prstGeom>
          <a:noFill/>
        </p:spPr>
        <p:txBody>
          <a:bodyPr wrap="square" rtlCol="0">
            <a:spAutoFit/>
          </a:bodyPr>
          <a:lstStyle/>
          <a:p>
            <a:pPr algn="ctr"/>
            <a:r>
              <a:rPr lang="es-MX" sz="4000" b="1" dirty="0">
                <a:solidFill>
                  <a:srgbClr val="ECECEC"/>
                </a:solidFill>
                <a:effectLst/>
                <a:latin typeface="Avenir Black" panose="02000503020000020003" pitchFamily="2" charset="0"/>
              </a:rPr>
              <a:t>Lo que no sabes es que 7 de cada 10 personas han vivido algún tipo de violencia. Y Ana es una de ellas </a:t>
            </a:r>
            <a:endParaRPr lang="es-MX" sz="3600" b="1" dirty="0"/>
          </a:p>
        </p:txBody>
      </p:sp>
      <p:sp>
        <p:nvSpPr>
          <p:cNvPr id="4" name="CuadroTexto 3">
            <a:extLst>
              <a:ext uri="{FF2B5EF4-FFF2-40B4-BE49-F238E27FC236}">
                <a16:creationId xmlns:a16="http://schemas.microsoft.com/office/drawing/2014/main" id="{CFD5B020-1D1A-C884-38E5-5720C0D67215}"/>
              </a:ext>
            </a:extLst>
          </p:cNvPr>
          <p:cNvSpPr txBox="1"/>
          <p:nvPr/>
        </p:nvSpPr>
        <p:spPr>
          <a:xfrm>
            <a:off x="-135802" y="1557196"/>
            <a:ext cx="184731" cy="307777"/>
          </a:xfrm>
          <a:prstGeom prst="rect">
            <a:avLst/>
          </a:prstGeom>
          <a:noFill/>
        </p:spPr>
        <p:txBody>
          <a:bodyPr wrap="none" rtlCol="0">
            <a:spAutoFit/>
          </a:bodyPr>
          <a:lstStyle/>
          <a:p>
            <a:endParaRPr lang="es-MX" dirty="0"/>
          </a:p>
        </p:txBody>
      </p:sp>
    </p:spTree>
    <p:extLst>
      <p:ext uri="{BB962C8B-B14F-4D97-AF65-F5344CB8AC3E}">
        <p14:creationId xmlns:p14="http://schemas.microsoft.com/office/powerpoint/2010/main" val="3395588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06"/>
        <p:cNvGrpSpPr/>
        <p:nvPr/>
      </p:nvGrpSpPr>
      <p:grpSpPr>
        <a:xfrm>
          <a:off x="0" y="0"/>
          <a:ext cx="0" cy="0"/>
          <a:chOff x="0" y="0"/>
          <a:chExt cx="0" cy="0"/>
        </a:xfrm>
      </p:grpSpPr>
      <p:pic>
        <p:nvPicPr>
          <p:cNvPr id="4" name="Imagen 3">
            <a:extLst>
              <a:ext uri="{FF2B5EF4-FFF2-40B4-BE49-F238E27FC236}">
                <a16:creationId xmlns:a16="http://schemas.microsoft.com/office/drawing/2014/main" id="{AB989DC0-C9A6-7986-76A3-590B1FD3E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1000" contrast="39000"/>
                    </a14:imgEffect>
                  </a14:imgLayer>
                </a14:imgProps>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1C3EA4E4-D364-4BE8-3B00-0FF7BDA5DDD1}"/>
              </a:ext>
            </a:extLst>
          </p:cNvPr>
          <p:cNvSpPr>
            <a:spLocks noGrp="1"/>
          </p:cNvSpPr>
          <p:nvPr>
            <p:ph type="title"/>
          </p:nvPr>
        </p:nvSpPr>
        <p:spPr>
          <a:xfrm>
            <a:off x="676497" y="3009692"/>
            <a:ext cx="10839006" cy="838615"/>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EL MACHISMO NUNCA ES ‘MICRO’</a:t>
            </a:r>
          </a:p>
        </p:txBody>
      </p:sp>
    </p:spTree>
    <p:extLst>
      <p:ext uri="{BB962C8B-B14F-4D97-AF65-F5344CB8AC3E}">
        <p14:creationId xmlns:p14="http://schemas.microsoft.com/office/powerpoint/2010/main" val="15526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06">
          <a:extLst>
            <a:ext uri="{FF2B5EF4-FFF2-40B4-BE49-F238E27FC236}">
              <a16:creationId xmlns:a16="http://schemas.microsoft.com/office/drawing/2014/main" id="{60D724DE-344B-893E-DF19-5F067ECCEA7C}"/>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A24D34A1-BC48-F524-52A8-FBAF36BE91A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1000" contrast="39000"/>
                    </a14:imgEffect>
                  </a14:imgLayer>
                </a14:imgProps>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CEFA8DBC-91D9-D421-7CBB-2FFA708D22B6}"/>
              </a:ext>
            </a:extLst>
          </p:cNvPr>
          <p:cNvSpPr>
            <a:spLocks noGrp="1"/>
          </p:cNvSpPr>
          <p:nvPr>
            <p:ph type="title"/>
          </p:nvPr>
        </p:nvSpPr>
        <p:spPr>
          <a:xfrm>
            <a:off x="676497" y="3009692"/>
            <a:ext cx="10839006" cy="838615"/>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SOLO ESTÁ NORMALIZADO</a:t>
            </a:r>
          </a:p>
        </p:txBody>
      </p:sp>
    </p:spTree>
    <p:extLst>
      <p:ext uri="{BB962C8B-B14F-4D97-AF65-F5344CB8AC3E}">
        <p14:creationId xmlns:p14="http://schemas.microsoft.com/office/powerpoint/2010/main" val="234674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006">
          <a:extLst>
            <a:ext uri="{FF2B5EF4-FFF2-40B4-BE49-F238E27FC236}">
              <a16:creationId xmlns:a16="http://schemas.microsoft.com/office/drawing/2014/main" id="{8BCF44DE-5475-599E-7A71-64E61B5A4A12}"/>
            </a:ext>
          </a:extLst>
        </p:cNvPr>
        <p:cNvGrpSpPr/>
        <p:nvPr/>
      </p:nvGrpSpPr>
      <p:grpSpPr>
        <a:xfrm>
          <a:off x="0" y="0"/>
          <a:ext cx="0" cy="0"/>
          <a:chOff x="0" y="0"/>
          <a:chExt cx="0" cy="0"/>
        </a:xfrm>
      </p:grpSpPr>
      <p:sp>
        <p:nvSpPr>
          <p:cNvPr id="2" name="Llamada rectangular redondeada 1">
            <a:extLst>
              <a:ext uri="{FF2B5EF4-FFF2-40B4-BE49-F238E27FC236}">
                <a16:creationId xmlns:a16="http://schemas.microsoft.com/office/drawing/2014/main" id="{0546661F-4E3B-7359-2625-6380BC4D3056}"/>
              </a:ext>
            </a:extLst>
          </p:cNvPr>
          <p:cNvSpPr/>
          <p:nvPr/>
        </p:nvSpPr>
        <p:spPr>
          <a:xfrm>
            <a:off x="694850" y="616606"/>
            <a:ext cx="2542126" cy="1533927"/>
          </a:xfrm>
          <a:prstGeom prst="wedgeRoundRectCallout">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effectLst/>
                <a:latin typeface="Avenir Heavy" panose="02000503020000020003" pitchFamily="2" charset="0"/>
              </a:rPr>
              <a:t>“Siempre se viste muy provocativa, seguro por eso la ascendieron”</a:t>
            </a:r>
          </a:p>
        </p:txBody>
      </p:sp>
      <p:sp>
        <p:nvSpPr>
          <p:cNvPr id="3" name="Llamada rectangular redondeada 2">
            <a:extLst>
              <a:ext uri="{FF2B5EF4-FFF2-40B4-BE49-F238E27FC236}">
                <a16:creationId xmlns:a16="http://schemas.microsoft.com/office/drawing/2014/main" id="{F687E015-EECF-F29D-F01F-C95904628475}"/>
              </a:ext>
            </a:extLst>
          </p:cNvPr>
          <p:cNvSpPr/>
          <p:nvPr/>
        </p:nvSpPr>
        <p:spPr>
          <a:xfrm>
            <a:off x="3421117" y="616605"/>
            <a:ext cx="2183817" cy="1533927"/>
          </a:xfrm>
          <a:prstGeom prst="wedgeRoundRectCallout">
            <a:avLst>
              <a:gd name="adj1" fmla="val 64461"/>
              <a:gd name="adj2" fmla="val -22502"/>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effectLst/>
                <a:latin typeface="Avenir Heavy" panose="02000503020000020003" pitchFamily="2" charset="0"/>
              </a:rPr>
              <a:t>“Deberías dejar que un hombre haga eso por ti”</a:t>
            </a:r>
          </a:p>
        </p:txBody>
      </p:sp>
      <p:sp>
        <p:nvSpPr>
          <p:cNvPr id="4" name="Llamada rectangular redondeada 3">
            <a:extLst>
              <a:ext uri="{FF2B5EF4-FFF2-40B4-BE49-F238E27FC236}">
                <a16:creationId xmlns:a16="http://schemas.microsoft.com/office/drawing/2014/main" id="{DDB4508B-128C-1156-6379-F8E76C04C3DE}"/>
              </a:ext>
            </a:extLst>
          </p:cNvPr>
          <p:cNvSpPr/>
          <p:nvPr/>
        </p:nvSpPr>
        <p:spPr>
          <a:xfrm>
            <a:off x="694850" y="2822902"/>
            <a:ext cx="2726267" cy="1212196"/>
          </a:xfrm>
          <a:prstGeom prst="wedgeRoundRectCallout">
            <a:avLst>
              <a:gd name="adj1" fmla="val 21039"/>
              <a:gd name="adj2" fmla="val -71074"/>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“Eres demasiado sensible, pareces vieja”</a:t>
            </a:r>
          </a:p>
        </p:txBody>
      </p:sp>
      <p:sp>
        <p:nvSpPr>
          <p:cNvPr id="5" name="Llamada rectangular redondeada 4">
            <a:extLst>
              <a:ext uri="{FF2B5EF4-FFF2-40B4-BE49-F238E27FC236}">
                <a16:creationId xmlns:a16="http://schemas.microsoft.com/office/drawing/2014/main" id="{437B00F8-712F-6012-50D3-B01C64920ADD}"/>
              </a:ext>
            </a:extLst>
          </p:cNvPr>
          <p:cNvSpPr/>
          <p:nvPr/>
        </p:nvSpPr>
        <p:spPr>
          <a:xfrm>
            <a:off x="694850" y="4504267"/>
            <a:ext cx="2183817" cy="1415396"/>
          </a:xfrm>
          <a:prstGeom prst="wedgeRoundRectCallout">
            <a:avLst>
              <a:gd name="adj1" fmla="val 19797"/>
              <a:gd name="adj2" fmla="val 72808"/>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“Ya estás listas para casarte”</a:t>
            </a:r>
          </a:p>
        </p:txBody>
      </p:sp>
      <p:sp>
        <p:nvSpPr>
          <p:cNvPr id="6" name="Llamada rectangular redondeada 5">
            <a:extLst>
              <a:ext uri="{FF2B5EF4-FFF2-40B4-BE49-F238E27FC236}">
                <a16:creationId xmlns:a16="http://schemas.microsoft.com/office/drawing/2014/main" id="{24068FB2-B382-1A6A-AC6A-86DEDE2BC06A}"/>
              </a:ext>
            </a:extLst>
          </p:cNvPr>
          <p:cNvSpPr/>
          <p:nvPr/>
        </p:nvSpPr>
        <p:spPr>
          <a:xfrm>
            <a:off x="3912183" y="2822901"/>
            <a:ext cx="2183817" cy="2900566"/>
          </a:xfrm>
          <a:prstGeom prst="wedgeRoundRectCallout">
            <a:avLst>
              <a:gd name="adj1" fmla="val -71234"/>
              <a:gd name="adj2" fmla="val 20849"/>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“¿No quieres hijxs? Seguro que cambias de idea, ya te nacerá el instinto</a:t>
            </a:r>
          </a:p>
        </p:txBody>
      </p:sp>
      <p:sp>
        <p:nvSpPr>
          <p:cNvPr id="7" name="Llamada rectangular redondeada 6">
            <a:extLst>
              <a:ext uri="{FF2B5EF4-FFF2-40B4-BE49-F238E27FC236}">
                <a16:creationId xmlns:a16="http://schemas.microsoft.com/office/drawing/2014/main" id="{CA69BD44-B11B-79B2-4A6D-D370CA4C52B7}"/>
              </a:ext>
            </a:extLst>
          </p:cNvPr>
          <p:cNvSpPr/>
          <p:nvPr/>
        </p:nvSpPr>
        <p:spPr>
          <a:xfrm>
            <a:off x="6147384" y="1061833"/>
            <a:ext cx="2726267" cy="1533927"/>
          </a:xfrm>
          <a:prstGeom prst="wedgeRoundRectCallout">
            <a:avLst>
              <a:gd name="adj1" fmla="val 21039"/>
              <a:gd name="adj2" fmla="val -71074"/>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“Licenciada, ¿podría traernos el café para la junta antes de empezar?”</a:t>
            </a:r>
          </a:p>
        </p:txBody>
      </p:sp>
      <p:sp>
        <p:nvSpPr>
          <p:cNvPr id="8" name="Llamada rectangular redondeada 7">
            <a:extLst>
              <a:ext uri="{FF2B5EF4-FFF2-40B4-BE49-F238E27FC236}">
                <a16:creationId xmlns:a16="http://schemas.microsoft.com/office/drawing/2014/main" id="{1610B234-2D03-3E2F-4751-6ADA20A3695F}"/>
              </a:ext>
            </a:extLst>
          </p:cNvPr>
          <p:cNvSpPr/>
          <p:nvPr/>
        </p:nvSpPr>
        <p:spPr>
          <a:xfrm>
            <a:off x="9313333" y="616605"/>
            <a:ext cx="2183817" cy="2428915"/>
          </a:xfrm>
          <a:prstGeom prst="wedgeRoundRectCallout">
            <a:avLst>
              <a:gd name="adj1" fmla="val 21660"/>
              <a:gd name="adj2" fmla="val 68654"/>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“Su blusa le queda tan ajustada que deja poco a la imaginación”</a:t>
            </a:r>
          </a:p>
        </p:txBody>
      </p:sp>
      <p:sp>
        <p:nvSpPr>
          <p:cNvPr id="9" name="Llamada rectangular redondeada 8">
            <a:extLst>
              <a:ext uri="{FF2B5EF4-FFF2-40B4-BE49-F238E27FC236}">
                <a16:creationId xmlns:a16="http://schemas.microsoft.com/office/drawing/2014/main" id="{D91E8391-9CE4-98BA-F15D-D280958E1F53}"/>
              </a:ext>
            </a:extLst>
          </p:cNvPr>
          <p:cNvSpPr/>
          <p:nvPr/>
        </p:nvSpPr>
        <p:spPr>
          <a:xfrm>
            <a:off x="6587066" y="3045520"/>
            <a:ext cx="2183817" cy="1458747"/>
          </a:xfrm>
          <a:prstGeom prst="wedgeRoundRectCallout">
            <a:avLst>
              <a:gd name="adj1" fmla="val 64307"/>
              <a:gd name="adj2" fmla="val -20327"/>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latin typeface="Avenir Heavy" panose="02000503020000020003" pitchFamily="2" charset="0"/>
              </a:rPr>
              <a:t>“Si fuera mi novia, no dejaría que saliera vestida así”</a:t>
            </a:r>
          </a:p>
        </p:txBody>
      </p:sp>
      <p:sp>
        <p:nvSpPr>
          <p:cNvPr id="10" name="Llamada rectangular redondeada 9">
            <a:extLst>
              <a:ext uri="{FF2B5EF4-FFF2-40B4-BE49-F238E27FC236}">
                <a16:creationId xmlns:a16="http://schemas.microsoft.com/office/drawing/2014/main" id="{2F2DD614-0C25-134C-F110-68BCDCA4B182}"/>
              </a:ext>
            </a:extLst>
          </p:cNvPr>
          <p:cNvSpPr/>
          <p:nvPr/>
        </p:nvSpPr>
        <p:spPr>
          <a:xfrm>
            <a:off x="6494515" y="4763730"/>
            <a:ext cx="1460844" cy="1677952"/>
          </a:xfrm>
          <a:prstGeom prst="wedgeRoundRectCallout">
            <a:avLst>
              <a:gd name="adj1" fmla="val -66736"/>
              <a:gd name="adj2" fmla="val 22623"/>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latin typeface="Avenir Heavy" panose="02000503020000020003" pitchFamily="2" charset="0"/>
              </a:rPr>
              <a:t>“Eres muy fuerte para ser mujer”</a:t>
            </a:r>
          </a:p>
        </p:txBody>
      </p:sp>
      <p:sp>
        <p:nvSpPr>
          <p:cNvPr id="11" name="Llamada rectangular redondeada 10">
            <a:extLst>
              <a:ext uri="{FF2B5EF4-FFF2-40B4-BE49-F238E27FC236}">
                <a16:creationId xmlns:a16="http://schemas.microsoft.com/office/drawing/2014/main" id="{9A954A00-5F97-DE23-5EAD-BB1D434DE31C}"/>
              </a:ext>
            </a:extLst>
          </p:cNvPr>
          <p:cNvSpPr/>
          <p:nvPr/>
        </p:nvSpPr>
        <p:spPr>
          <a:xfrm>
            <a:off x="8043331" y="4763729"/>
            <a:ext cx="1460844" cy="1677951"/>
          </a:xfrm>
          <a:prstGeom prst="wedgeRoundRectCallout">
            <a:avLst>
              <a:gd name="adj1" fmla="val 21264"/>
              <a:gd name="adj2" fmla="val -71403"/>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latin typeface="Avenir Heavy" panose="02000503020000020003" pitchFamily="2" charset="0"/>
              </a:rPr>
              <a:t>"Wow, estás más delgada, te ves bien!</a:t>
            </a:r>
          </a:p>
        </p:txBody>
      </p:sp>
      <p:sp>
        <p:nvSpPr>
          <p:cNvPr id="12" name="Llamada rectangular redondeada 11">
            <a:extLst>
              <a:ext uri="{FF2B5EF4-FFF2-40B4-BE49-F238E27FC236}">
                <a16:creationId xmlns:a16="http://schemas.microsoft.com/office/drawing/2014/main" id="{85D76BAF-E8D6-678A-77F7-C9861BDBE77C}"/>
              </a:ext>
            </a:extLst>
          </p:cNvPr>
          <p:cNvSpPr/>
          <p:nvPr/>
        </p:nvSpPr>
        <p:spPr>
          <a:xfrm>
            <a:off x="9661050" y="3940508"/>
            <a:ext cx="1836100" cy="1979155"/>
          </a:xfrm>
          <a:prstGeom prst="wedgeRoundRectCallout">
            <a:avLst>
              <a:gd name="adj1" fmla="val -20693"/>
              <a:gd name="adj2" fmla="val -70242"/>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”Eres muy bonita, solamente te falta bajar unos kilos”</a:t>
            </a:r>
          </a:p>
        </p:txBody>
      </p:sp>
    </p:spTree>
    <p:extLst>
      <p:ext uri="{BB962C8B-B14F-4D97-AF65-F5344CB8AC3E}">
        <p14:creationId xmlns:p14="http://schemas.microsoft.com/office/powerpoint/2010/main" val="259764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Google Shape;502;p31">
            <a:extLst>
              <a:ext uri="{FF2B5EF4-FFF2-40B4-BE49-F238E27FC236}">
                <a16:creationId xmlns:a16="http://schemas.microsoft.com/office/drawing/2014/main" id="{AD64AECC-24B1-31A2-5EDF-E9DF848536F8}"/>
              </a:ext>
            </a:extLst>
          </p:cNvPr>
          <p:cNvSpPr txBox="1"/>
          <p:nvPr/>
        </p:nvSpPr>
        <p:spPr>
          <a:xfrm>
            <a:off x="1142999" y="861070"/>
            <a:ext cx="990600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lang="es-MX" sz="3200" b="1" noProof="0" dirty="0">
                <a:latin typeface="Avenir"/>
                <a:ea typeface="Avenir"/>
                <a:cs typeface="Avenir"/>
                <a:sym typeface="Avenir"/>
              </a:rPr>
              <a:t>Nota para facilitadorxs: </a:t>
            </a:r>
            <a:endParaRPr kumimoji="0" sz="1400" b="1"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8" name="CuadroTexto 7">
            <a:extLst>
              <a:ext uri="{FF2B5EF4-FFF2-40B4-BE49-F238E27FC236}">
                <a16:creationId xmlns:a16="http://schemas.microsoft.com/office/drawing/2014/main" id="{E8BB3C6E-1972-EC9E-4A8D-F8D37929761C}"/>
              </a:ext>
            </a:extLst>
          </p:cNvPr>
          <p:cNvSpPr txBox="1"/>
          <p:nvPr/>
        </p:nvSpPr>
        <p:spPr>
          <a:xfrm>
            <a:off x="1231231" y="2583490"/>
            <a:ext cx="9817769"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En las siguientes diapositivas se realizarán casos de estudio adaptados a la población objetivos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2400" kern="1200" dirty="0">
              <a:solidFill>
                <a:prstClr val="black"/>
              </a:solidFill>
              <a:latin typeface="Avenir" panose="02000503020000020003"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Estos están desarrollados en el documento </a:t>
            </a:r>
            <a:r>
              <a:rPr kumimoji="0" lang="es-MX" sz="2400" b="0" u="none" strike="noStrike" kern="1200" cap="none" spc="0" normalizeH="0" baseline="0" noProof="0" dirty="0">
                <a:ln>
                  <a:noFill/>
                </a:ln>
                <a:solidFill>
                  <a:prstClr val="black"/>
                </a:solidFill>
                <a:effectLst/>
                <a:uLnTx/>
                <a:uFillTx/>
                <a:latin typeface="Avenir" panose="02000503020000020003" pitchFamily="2" charset="0"/>
                <a:ea typeface="+mn-ea"/>
                <a:cs typeface="+mn-cs"/>
              </a:rPr>
              <a:t>llamado </a:t>
            </a:r>
            <a:r>
              <a:rPr kumimoji="0" lang="es-MX" sz="2400" b="1" i="1" u="none" strike="noStrike" kern="1200" cap="none" spc="0" normalizeH="0" baseline="0" noProof="0" dirty="0">
                <a:ln>
                  <a:noFill/>
                </a:ln>
                <a:solidFill>
                  <a:srgbClr val="D36267"/>
                </a:solidFill>
                <a:effectLst/>
                <a:uLnTx/>
                <a:uFillTx/>
                <a:latin typeface="Avenir" panose="02000503020000020003" pitchFamily="2" charset="0"/>
                <a:ea typeface="+mn-ea"/>
                <a:cs typeface="+mn-cs"/>
              </a:rPr>
              <a:t>Casos de estudio</a:t>
            </a:r>
            <a:r>
              <a:rPr kumimoji="0" lang="es-MX" sz="2400" b="1" i="1" u="none" strike="noStrike" kern="1200" cap="none" spc="0" normalizeH="0" baseline="0" noProof="0" dirty="0">
                <a:ln>
                  <a:noFill/>
                </a:ln>
                <a:solidFill>
                  <a:prstClr val="black"/>
                </a:solidFill>
                <a:effectLst/>
                <a:uLnTx/>
                <a:uFillTx/>
                <a:latin typeface="Avenir" panose="02000503020000020003" pitchFamily="2" charset="0"/>
                <a:ea typeface="+mn-ea"/>
                <a:cs typeface="+mn-cs"/>
              </a:rPr>
              <a:t>, </a:t>
            </a:r>
            <a:r>
              <a:rPr kumimoji="0" lang="es-MX" sz="2400" strike="noStrike" kern="1200" cap="none" spc="0" normalizeH="0" baseline="0" noProof="0" dirty="0">
                <a:ln>
                  <a:noFill/>
                </a:ln>
                <a:solidFill>
                  <a:prstClr val="black"/>
                </a:solidFill>
                <a:effectLst/>
                <a:uLnTx/>
                <a:uFillTx/>
                <a:latin typeface="Avenir" panose="02000503020000020003" pitchFamily="2" charset="0"/>
                <a:ea typeface="+mn-ea"/>
                <a:cs typeface="+mn-cs"/>
              </a:rPr>
              <a:t>es indispensable revisar el documento para desarrollar esta sección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2400" b="0" i="0" u="none" kern="1200" dirty="0">
              <a:solidFill>
                <a:prstClr val="black"/>
              </a:solidFill>
              <a:latin typeface="Avenir" panose="02000503020000020003"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strike="noStrike" kern="1200" cap="none" spc="0" normalizeH="0" baseline="0" noProof="0" dirty="0">
                <a:ln>
                  <a:noFill/>
                </a:ln>
                <a:solidFill>
                  <a:prstClr val="black"/>
                </a:solidFill>
                <a:effectLst/>
                <a:uLnTx/>
                <a:uFillTx/>
                <a:latin typeface="Avenir" panose="02000503020000020003" pitchFamily="2" charset="0"/>
                <a:ea typeface="+mn-ea"/>
                <a:cs typeface="+mn-cs"/>
              </a:rPr>
              <a:t>A continuación, están modelados dos casos. Uno es para el equipo administrativo y el otro para equipo operativo. Es crítico que las personas los adapten a sus poblaciones. </a:t>
            </a:r>
            <a:endPar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pic>
        <p:nvPicPr>
          <p:cNvPr id="12" name="Gráfico 11" descr="Warning contorno">
            <a:extLst>
              <a:ext uri="{FF2B5EF4-FFF2-40B4-BE49-F238E27FC236}">
                <a16:creationId xmlns:a16="http://schemas.microsoft.com/office/drawing/2014/main" id="{70E37FF0-828C-B66A-0E32-5017730FC2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4015" y="643048"/>
            <a:ext cx="914400" cy="914400"/>
          </a:xfrm>
          <a:prstGeom prst="rect">
            <a:avLst/>
          </a:prstGeom>
        </p:spPr>
      </p:pic>
    </p:spTree>
    <p:extLst>
      <p:ext uri="{BB962C8B-B14F-4D97-AF65-F5344CB8AC3E}">
        <p14:creationId xmlns:p14="http://schemas.microsoft.com/office/powerpoint/2010/main" val="1407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9199E68-9AA7-B693-BD79-435AC2703A2E}"/>
              </a:ext>
            </a:extLst>
          </p:cNvPr>
          <p:cNvSpPr txBox="1"/>
          <p:nvPr/>
        </p:nvSpPr>
        <p:spPr>
          <a:xfrm>
            <a:off x="854926" y="2967335"/>
            <a:ext cx="10482146" cy="923330"/>
          </a:xfrm>
          <a:prstGeom prst="rect">
            <a:avLst/>
          </a:prstGeom>
          <a:noFill/>
        </p:spPr>
        <p:txBody>
          <a:bodyPr wrap="square">
            <a:spAutoFit/>
          </a:bodyPr>
          <a:lstStyle/>
          <a:p>
            <a:pPr algn="ctr"/>
            <a:r>
              <a:rPr lang="es-MX" sz="5400" b="1" dirty="0">
                <a:solidFill>
                  <a:srgbClr val="D35C68"/>
                </a:solidFill>
                <a:latin typeface="Avenir Black" panose="02000503020000020003" pitchFamily="2" charset="0"/>
              </a:rPr>
              <a:t>Caso de estudio 1:</a:t>
            </a:r>
          </a:p>
        </p:txBody>
      </p:sp>
    </p:spTree>
    <p:extLst>
      <p:ext uri="{BB962C8B-B14F-4D97-AF65-F5344CB8AC3E}">
        <p14:creationId xmlns:p14="http://schemas.microsoft.com/office/powerpoint/2010/main" val="1017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0CF67-F43F-D75E-D8BA-D4C35A49EC30}"/>
            </a:ext>
          </a:extLst>
        </p:cNvPr>
        <p:cNvGrpSpPr/>
        <p:nvPr/>
      </p:nvGrpSpPr>
      <p:grpSpPr>
        <a:xfrm>
          <a:off x="0" y="0"/>
          <a:ext cx="0" cy="0"/>
          <a:chOff x="0" y="0"/>
          <a:chExt cx="0" cy="0"/>
        </a:xfrm>
      </p:grpSpPr>
      <p:pic>
        <p:nvPicPr>
          <p:cNvPr id="1026" name="Picture 2" descr="Persona usando MacBook Pro en una mesa de madera marrón">
            <a:extLst>
              <a:ext uri="{FF2B5EF4-FFF2-40B4-BE49-F238E27FC236}">
                <a16:creationId xmlns:a16="http://schemas.microsoft.com/office/drawing/2014/main" id="{8B7A49AD-A051-EA80-3916-E2BD20664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1" y="-167640"/>
            <a:ext cx="12900660" cy="8600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EFDC87B-A0B1-F39E-7918-CBDB6BBE6DB7}"/>
              </a:ext>
            </a:extLst>
          </p:cNvPr>
          <p:cNvSpPr/>
          <p:nvPr/>
        </p:nvSpPr>
        <p:spPr>
          <a:xfrm>
            <a:off x="-643891" y="-111760"/>
            <a:ext cx="13868400" cy="8488680"/>
          </a:xfrm>
          <a:prstGeom prst="rect">
            <a:avLst/>
          </a:prstGeom>
          <a:solidFill>
            <a:schemeClr val="tx1">
              <a:alpha val="7084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CuadroTexto 5">
            <a:extLst>
              <a:ext uri="{FF2B5EF4-FFF2-40B4-BE49-F238E27FC236}">
                <a16:creationId xmlns:a16="http://schemas.microsoft.com/office/drawing/2014/main" id="{93A692D5-0E13-AB14-8987-29FEB663A638}"/>
              </a:ext>
            </a:extLst>
          </p:cNvPr>
          <p:cNvSpPr txBox="1"/>
          <p:nvPr/>
        </p:nvSpPr>
        <p:spPr>
          <a:xfrm>
            <a:off x="718927" y="2767280"/>
            <a:ext cx="11142764" cy="1323439"/>
          </a:xfrm>
          <a:prstGeom prst="rect">
            <a:avLst/>
          </a:prstGeom>
          <a:noFill/>
        </p:spPr>
        <p:txBody>
          <a:bodyPr wrap="square">
            <a:spAutoFit/>
          </a:bodyPr>
          <a:lstStyle/>
          <a:p>
            <a:pPr algn="ctr"/>
            <a:r>
              <a:rPr lang="es-MX" sz="4000" b="1" dirty="0">
                <a:solidFill>
                  <a:schemeClr val="bg1"/>
                </a:solidFill>
                <a:latin typeface="Avenir Black" panose="02000503020000020003" pitchFamily="2" charset="0"/>
              </a:rPr>
              <a:t>En las reuniones de equipo de ventas, Jorge suele referirse a Maribel como </a:t>
            </a:r>
            <a:r>
              <a:rPr lang="es-MX" sz="4000" b="1" dirty="0">
                <a:solidFill>
                  <a:schemeClr val="tx2"/>
                </a:solidFill>
                <a:latin typeface="Avenir Black" panose="02000503020000020003" pitchFamily="2" charset="0"/>
              </a:rPr>
              <a:t>“mi reina”</a:t>
            </a:r>
          </a:p>
        </p:txBody>
      </p:sp>
    </p:spTree>
    <p:extLst>
      <p:ext uri="{BB962C8B-B14F-4D97-AF65-F5344CB8AC3E}">
        <p14:creationId xmlns:p14="http://schemas.microsoft.com/office/powerpoint/2010/main" val="268232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60FC-A84F-9A98-81BF-6FA144516FFC}"/>
            </a:ext>
          </a:extLst>
        </p:cNvPr>
        <p:cNvGrpSpPr/>
        <p:nvPr/>
      </p:nvGrpSpPr>
      <p:grpSpPr>
        <a:xfrm>
          <a:off x="0" y="0"/>
          <a:ext cx="0" cy="0"/>
          <a:chOff x="0" y="0"/>
          <a:chExt cx="0" cy="0"/>
        </a:xfrm>
      </p:grpSpPr>
      <p:pic>
        <p:nvPicPr>
          <p:cNvPr id="3074" name="Picture 2" descr="Mujer con camisa negra de manga larga sentada junto a la mesa">
            <a:extLst>
              <a:ext uri="{FF2B5EF4-FFF2-40B4-BE49-F238E27FC236}">
                <a16:creationId xmlns:a16="http://schemas.microsoft.com/office/drawing/2014/main" id="{A51C3691-4EB6-06C5-5DA8-D2082B5843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9000"/>
                    </a14:imgEffect>
                  </a14:imgLayer>
                </a14:imgProps>
              </a:ex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4AB2AD1-1F01-6B55-0ACF-BEA11047F9B1}"/>
              </a:ext>
            </a:extLst>
          </p:cNvPr>
          <p:cNvSpPr txBox="1"/>
          <p:nvPr/>
        </p:nvSpPr>
        <p:spPr>
          <a:xfrm>
            <a:off x="641425" y="2767280"/>
            <a:ext cx="10909150" cy="1323439"/>
          </a:xfrm>
          <a:prstGeom prst="rect">
            <a:avLst/>
          </a:prstGeom>
          <a:noFill/>
        </p:spPr>
        <p:txBody>
          <a:bodyPr wrap="square">
            <a:spAutoFit/>
          </a:bodyPr>
          <a:lstStyle/>
          <a:p>
            <a:pPr algn="ctr"/>
            <a:r>
              <a:rPr lang="es-MX" sz="4000" b="1" dirty="0">
                <a:solidFill>
                  <a:schemeClr val="bg1"/>
                </a:solidFill>
                <a:latin typeface="Avenir Black" panose="02000503020000020003" pitchFamily="2" charset="0"/>
              </a:rPr>
              <a:t>Entró una nueva colega a la empresa, se sintió incómoda y lo llevó con el jefe de área</a:t>
            </a:r>
            <a:endParaRPr lang="es-MX" sz="3600" b="1" dirty="0">
              <a:solidFill>
                <a:schemeClr val="tx2"/>
              </a:solidFill>
              <a:latin typeface="Avenir Black" panose="02000503020000020003" pitchFamily="2" charset="0"/>
            </a:endParaRPr>
          </a:p>
        </p:txBody>
      </p:sp>
    </p:spTree>
    <p:extLst>
      <p:ext uri="{BB962C8B-B14F-4D97-AF65-F5344CB8AC3E}">
        <p14:creationId xmlns:p14="http://schemas.microsoft.com/office/powerpoint/2010/main" val="34025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520A359-91FE-14EC-7666-50A2F60125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5FDDA42-DDBD-34B9-50C9-0A3CCE3FB395}"/>
              </a:ext>
            </a:extLst>
          </p:cNvPr>
          <p:cNvSpPr txBox="1"/>
          <p:nvPr/>
        </p:nvSpPr>
        <p:spPr>
          <a:xfrm>
            <a:off x="1121627" y="2599045"/>
            <a:ext cx="10482146" cy="1446550"/>
          </a:xfrm>
          <a:prstGeom prst="rect">
            <a:avLst/>
          </a:prstGeom>
          <a:noFill/>
        </p:spPr>
        <p:txBody>
          <a:bodyPr wrap="square">
            <a:spAutoFit/>
          </a:bodyPr>
          <a:lstStyle/>
          <a:p>
            <a:pPr algn="ctr"/>
            <a:r>
              <a:rPr lang="es-MX" sz="4400" b="1" dirty="0">
                <a:solidFill>
                  <a:schemeClr val="tx1"/>
                </a:solidFill>
                <a:latin typeface="Avenir Black" panose="02000503020000020003" pitchFamily="2" charset="0"/>
              </a:rPr>
              <a:t>El jefe respondió </a:t>
            </a:r>
            <a:r>
              <a:rPr lang="es-MX" sz="4400" b="1" dirty="0">
                <a:solidFill>
                  <a:srgbClr val="D35C68"/>
                </a:solidFill>
                <a:latin typeface="Avenir Black" panose="02000503020000020003" pitchFamily="2" charset="0"/>
              </a:rPr>
              <a:t>“así es el ambiente aquí, somos muy cálidos”</a:t>
            </a:r>
            <a:endParaRPr lang="es-MX" sz="4000" b="1" dirty="0">
              <a:solidFill>
                <a:srgbClr val="D35C68"/>
              </a:solidFill>
              <a:latin typeface="Avenir Black" panose="02000503020000020003" pitchFamily="2" charset="0"/>
            </a:endParaRPr>
          </a:p>
        </p:txBody>
      </p:sp>
    </p:spTree>
    <p:extLst>
      <p:ext uri="{BB962C8B-B14F-4D97-AF65-F5344CB8AC3E}">
        <p14:creationId xmlns:p14="http://schemas.microsoft.com/office/powerpoint/2010/main" val="109768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3A6A9ED-6E96-ED50-F038-805C6ADDE4D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BC852A2-8FD9-2986-5595-286C4C773A26}"/>
              </a:ext>
            </a:extLst>
          </p:cNvPr>
          <p:cNvSpPr txBox="1"/>
          <p:nvPr/>
        </p:nvSpPr>
        <p:spPr>
          <a:xfrm>
            <a:off x="725387" y="2934325"/>
            <a:ext cx="10482146" cy="769441"/>
          </a:xfrm>
          <a:prstGeom prst="rect">
            <a:avLst/>
          </a:prstGeom>
          <a:noFill/>
        </p:spPr>
        <p:txBody>
          <a:bodyPr wrap="square">
            <a:spAutoFit/>
          </a:bodyPr>
          <a:lstStyle/>
          <a:p>
            <a:pPr algn="ctr"/>
            <a:r>
              <a:rPr lang="es-MX" sz="4400" b="1" dirty="0">
                <a:solidFill>
                  <a:srgbClr val="D35C68"/>
                </a:solidFill>
                <a:latin typeface="Avenir Black" panose="02000503020000020003" pitchFamily="2" charset="0"/>
              </a:rPr>
              <a:t>¿Qué piensas sobre este caso?</a:t>
            </a:r>
            <a:endParaRPr lang="es-MX" sz="4000" b="1" dirty="0">
              <a:solidFill>
                <a:srgbClr val="D35C68"/>
              </a:solidFill>
              <a:latin typeface="Avenir Black" panose="02000503020000020003" pitchFamily="2" charset="0"/>
            </a:endParaRPr>
          </a:p>
        </p:txBody>
      </p:sp>
    </p:spTree>
    <p:extLst>
      <p:ext uri="{BB962C8B-B14F-4D97-AF65-F5344CB8AC3E}">
        <p14:creationId xmlns:p14="http://schemas.microsoft.com/office/powerpoint/2010/main" val="22502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06">
          <a:extLst>
            <a:ext uri="{FF2B5EF4-FFF2-40B4-BE49-F238E27FC236}">
              <a16:creationId xmlns:a16="http://schemas.microsoft.com/office/drawing/2014/main" id="{198BA679-FB6B-DD68-E488-06682E30809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C22AD7C-72E2-C912-1F8E-E4F021B1C6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8000" contrast="19000"/>
                    </a14:imgEffect>
                  </a14:imgLayer>
                </a14:imgProps>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74E5725-D1CF-85FA-1F33-393202115405}"/>
              </a:ext>
            </a:extLst>
          </p:cNvPr>
          <p:cNvSpPr txBox="1"/>
          <p:nvPr/>
        </p:nvSpPr>
        <p:spPr>
          <a:xfrm>
            <a:off x="854927" y="2767280"/>
            <a:ext cx="10482146" cy="1323439"/>
          </a:xfrm>
          <a:prstGeom prst="rect">
            <a:avLst/>
          </a:prstGeom>
          <a:noFill/>
        </p:spPr>
        <p:txBody>
          <a:bodyPr wrap="square">
            <a:spAutoFit/>
          </a:bodyPr>
          <a:lstStyle/>
          <a:p>
            <a:pPr algn="ctr"/>
            <a:r>
              <a:rPr lang="es-MX" sz="4000" b="1" dirty="0">
                <a:solidFill>
                  <a:schemeClr val="bg1"/>
                </a:solidFill>
                <a:latin typeface="Avenir Black" panose="02000503020000020003" pitchFamily="2" charset="0"/>
              </a:rPr>
              <a:t>La cosificación a las personas a ser objetos e ignora su humanidad</a:t>
            </a:r>
          </a:p>
        </p:txBody>
      </p:sp>
      <p:sp>
        <p:nvSpPr>
          <p:cNvPr id="7" name="Llamada rectangular redondeada 6">
            <a:extLst>
              <a:ext uri="{FF2B5EF4-FFF2-40B4-BE49-F238E27FC236}">
                <a16:creationId xmlns:a16="http://schemas.microsoft.com/office/drawing/2014/main" id="{E89B40CE-764C-489D-E284-6937A770AF51}"/>
              </a:ext>
            </a:extLst>
          </p:cNvPr>
          <p:cNvSpPr/>
          <p:nvPr/>
        </p:nvSpPr>
        <p:spPr>
          <a:xfrm>
            <a:off x="4587193" y="1853638"/>
            <a:ext cx="3017614" cy="3150722"/>
          </a:xfrm>
          <a:prstGeom prst="wedgeRoundRectCallout">
            <a:avLst/>
          </a:prstGeom>
          <a:solidFill>
            <a:schemeClr val="accent1">
              <a:lumMod val="7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effectLst/>
                <a:latin typeface="Avenir Heavy" panose="02000503020000020003" pitchFamily="2" charset="0"/>
              </a:rPr>
              <a:t>“Siempre se viste muy provocativa, seguro por eso la ascendieron”</a:t>
            </a:r>
          </a:p>
        </p:txBody>
      </p:sp>
      <p:sp>
        <p:nvSpPr>
          <p:cNvPr id="9" name="Llamada rectangular redondeada 8">
            <a:extLst>
              <a:ext uri="{FF2B5EF4-FFF2-40B4-BE49-F238E27FC236}">
                <a16:creationId xmlns:a16="http://schemas.microsoft.com/office/drawing/2014/main" id="{856E66B6-12A4-17C9-2A4B-179D8863A0F4}"/>
              </a:ext>
            </a:extLst>
          </p:cNvPr>
          <p:cNvSpPr/>
          <p:nvPr/>
        </p:nvSpPr>
        <p:spPr>
          <a:xfrm>
            <a:off x="1212253" y="1853638"/>
            <a:ext cx="3017614" cy="3150722"/>
          </a:xfrm>
          <a:prstGeom prst="wedgeRoundRectCallout">
            <a:avLst>
              <a:gd name="adj1" fmla="val -65992"/>
              <a:gd name="adj2" fmla="val -23588"/>
              <a:gd name="adj3" fmla="val 16667"/>
            </a:avLst>
          </a:prstGeom>
          <a:solidFill>
            <a:schemeClr val="accent1">
              <a:lumMod val="7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latin typeface="Avenir Heavy" panose="02000503020000020003" pitchFamily="2" charset="0"/>
              </a:rPr>
              <a:t>“Si fuera mi novia, no dejaría que saliera vestida así”</a:t>
            </a:r>
          </a:p>
        </p:txBody>
      </p:sp>
      <p:sp>
        <p:nvSpPr>
          <p:cNvPr id="10" name="Llamada rectangular redondeada 9">
            <a:extLst>
              <a:ext uri="{FF2B5EF4-FFF2-40B4-BE49-F238E27FC236}">
                <a16:creationId xmlns:a16="http://schemas.microsoft.com/office/drawing/2014/main" id="{0C5CBCEC-AFF7-8F47-97D4-9D555059085F}"/>
              </a:ext>
            </a:extLst>
          </p:cNvPr>
          <p:cNvSpPr/>
          <p:nvPr/>
        </p:nvSpPr>
        <p:spPr>
          <a:xfrm>
            <a:off x="7951726" y="1853638"/>
            <a:ext cx="3017614" cy="3150722"/>
          </a:xfrm>
          <a:prstGeom prst="wedgeRoundRectCallout">
            <a:avLst>
              <a:gd name="adj1" fmla="val -20763"/>
              <a:gd name="adj2" fmla="val -63106"/>
              <a:gd name="adj3" fmla="val 16667"/>
            </a:avLst>
          </a:prstGeom>
          <a:solidFill>
            <a:schemeClr val="accent1">
              <a:lumMod val="7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latin typeface="Avenir Heavy" panose="02000503020000020003" pitchFamily="2" charset="0"/>
              </a:rPr>
              <a:t>“Su blusa le queda tan ajustada que deja poco a la imaginación”</a:t>
            </a:r>
          </a:p>
        </p:txBody>
      </p:sp>
      <p:pic>
        <p:nvPicPr>
          <p:cNvPr id="2" name="Imagen 1">
            <a:extLst>
              <a:ext uri="{FF2B5EF4-FFF2-40B4-BE49-F238E27FC236}">
                <a16:creationId xmlns:a16="http://schemas.microsoft.com/office/drawing/2014/main" id="{9A7AE4ED-6884-DD08-A9B6-661D5883EF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8000" contrast="19000"/>
                    </a14:imgEffect>
                  </a14:imgLayer>
                </a14:imgProps>
              </a:ext>
            </a:extLst>
          </a:blip>
          <a:stretch>
            <a:fillRect/>
          </a:stretch>
        </p:blipFill>
        <p:spPr>
          <a:xfrm>
            <a:off x="152400" y="152400"/>
            <a:ext cx="12192000" cy="6858000"/>
          </a:xfrm>
          <a:prstGeom prst="rect">
            <a:avLst/>
          </a:prstGeom>
        </p:spPr>
      </p:pic>
      <p:sp>
        <p:nvSpPr>
          <p:cNvPr id="4" name="CuadroTexto 3">
            <a:extLst>
              <a:ext uri="{FF2B5EF4-FFF2-40B4-BE49-F238E27FC236}">
                <a16:creationId xmlns:a16="http://schemas.microsoft.com/office/drawing/2014/main" id="{1F9DA569-5135-12C9-D8D7-36C3D0FB9044}"/>
              </a:ext>
            </a:extLst>
          </p:cNvPr>
          <p:cNvSpPr txBox="1"/>
          <p:nvPr/>
        </p:nvSpPr>
        <p:spPr>
          <a:xfrm>
            <a:off x="854926" y="2967335"/>
            <a:ext cx="10482146" cy="923330"/>
          </a:xfrm>
          <a:prstGeom prst="rect">
            <a:avLst/>
          </a:prstGeom>
          <a:noFill/>
        </p:spPr>
        <p:txBody>
          <a:bodyPr wrap="square">
            <a:spAutoFit/>
          </a:bodyPr>
          <a:lstStyle/>
          <a:p>
            <a:pPr algn="ctr"/>
            <a:r>
              <a:rPr lang="es-MX" sz="5400" b="1" dirty="0">
                <a:solidFill>
                  <a:schemeClr val="bg1"/>
                </a:solidFill>
                <a:latin typeface="Avenir Black" panose="02000503020000020003" pitchFamily="2" charset="0"/>
              </a:rPr>
              <a:t> Caso de estudio 2:</a:t>
            </a:r>
          </a:p>
        </p:txBody>
      </p:sp>
    </p:spTree>
    <p:extLst>
      <p:ext uri="{BB962C8B-B14F-4D97-AF65-F5344CB8AC3E}">
        <p14:creationId xmlns:p14="http://schemas.microsoft.com/office/powerpoint/2010/main" val="525838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67C9C"/>
        </a:solidFill>
        <a:effectLst/>
      </p:bgPr>
    </p:bg>
    <p:spTree>
      <p:nvGrpSpPr>
        <p:cNvPr id="1" name="">
          <a:extLst>
            <a:ext uri="{FF2B5EF4-FFF2-40B4-BE49-F238E27FC236}">
              <a16:creationId xmlns:a16="http://schemas.microsoft.com/office/drawing/2014/main" id="{60E24BF6-37DD-33BD-1A95-4F890CD076F4}"/>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B6CC74EC-E857-43F7-2B95-C889C312FAF4}"/>
              </a:ext>
            </a:extLst>
          </p:cNvPr>
          <p:cNvSpPr txBox="1"/>
          <p:nvPr/>
        </p:nvSpPr>
        <p:spPr>
          <a:xfrm>
            <a:off x="1778159" y="2767280"/>
            <a:ext cx="8635681" cy="1323439"/>
          </a:xfrm>
          <a:prstGeom prst="rect">
            <a:avLst/>
          </a:prstGeom>
          <a:noFill/>
        </p:spPr>
        <p:txBody>
          <a:bodyPr wrap="square" rtlCol="0">
            <a:spAutoFit/>
          </a:bodyPr>
          <a:lstStyle/>
          <a:p>
            <a:pPr algn="ctr"/>
            <a:r>
              <a:rPr lang="es-MX" sz="4000" b="1" dirty="0">
                <a:solidFill>
                  <a:srgbClr val="ECECEC"/>
                </a:solidFill>
                <a:latin typeface="Avenir Black" panose="02000503020000020003" pitchFamily="2" charset="0"/>
              </a:rPr>
              <a:t>Ana, como el </a:t>
            </a:r>
            <a:r>
              <a:rPr lang="es-MX" sz="4000" b="1" dirty="0">
                <a:solidFill>
                  <a:srgbClr val="ECECEC"/>
                </a:solidFill>
                <a:effectLst/>
                <a:latin typeface="Avenir Black" panose="02000503020000020003" pitchFamily="2" charset="0"/>
              </a:rPr>
              <a:t>85% de las personas que viven violencia, no lo denunció</a:t>
            </a:r>
            <a:endParaRPr lang="es-MX" sz="3600" b="1" dirty="0"/>
          </a:p>
        </p:txBody>
      </p:sp>
      <p:sp>
        <p:nvSpPr>
          <p:cNvPr id="4" name="CuadroTexto 3">
            <a:extLst>
              <a:ext uri="{FF2B5EF4-FFF2-40B4-BE49-F238E27FC236}">
                <a16:creationId xmlns:a16="http://schemas.microsoft.com/office/drawing/2014/main" id="{75C8146B-C26D-8C30-914C-187B424E350E}"/>
              </a:ext>
            </a:extLst>
          </p:cNvPr>
          <p:cNvSpPr txBox="1"/>
          <p:nvPr/>
        </p:nvSpPr>
        <p:spPr>
          <a:xfrm>
            <a:off x="-135802" y="1557196"/>
            <a:ext cx="184731" cy="307777"/>
          </a:xfrm>
          <a:prstGeom prst="rect">
            <a:avLst/>
          </a:prstGeom>
          <a:noFill/>
        </p:spPr>
        <p:txBody>
          <a:bodyPr wrap="none" rtlCol="0">
            <a:spAutoFit/>
          </a:bodyPr>
          <a:lstStyle/>
          <a:p>
            <a:endParaRPr lang="es-MX" dirty="0"/>
          </a:p>
        </p:txBody>
      </p:sp>
    </p:spTree>
    <p:extLst>
      <p:ext uri="{BB962C8B-B14F-4D97-AF65-F5344CB8AC3E}">
        <p14:creationId xmlns:p14="http://schemas.microsoft.com/office/powerpoint/2010/main" val="1470803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E4E37DAA-6B3A-7F3D-71C8-53EA0DCFAA81}"/>
            </a:ext>
          </a:extLst>
        </p:cNvPr>
        <p:cNvGrpSpPr/>
        <p:nvPr/>
      </p:nvGrpSpPr>
      <p:grpSpPr>
        <a:xfrm>
          <a:off x="0" y="0"/>
          <a:ext cx="0" cy="0"/>
          <a:chOff x="0" y="0"/>
          <a:chExt cx="0" cy="0"/>
        </a:xfrm>
      </p:grpSpPr>
      <p:pic>
        <p:nvPicPr>
          <p:cNvPr id="5122" name="Picture 2" descr="Una fábrica llena de muchas máquinas y equipos">
            <a:extLst>
              <a:ext uri="{FF2B5EF4-FFF2-40B4-BE49-F238E27FC236}">
                <a16:creationId xmlns:a16="http://schemas.microsoft.com/office/drawing/2014/main" id="{50A28C85-490F-97C6-3537-CB9D15096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563880"/>
            <a:ext cx="12664440" cy="949833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6E2752C-C7B9-4505-E1BB-674D3612EAE1}"/>
              </a:ext>
            </a:extLst>
          </p:cNvPr>
          <p:cNvSpPr/>
          <p:nvPr/>
        </p:nvSpPr>
        <p:spPr>
          <a:xfrm>
            <a:off x="-1295400" y="-863600"/>
            <a:ext cx="13893800" cy="9956800"/>
          </a:xfrm>
          <a:prstGeom prst="rect">
            <a:avLst/>
          </a:prstGeom>
          <a:solidFill>
            <a:schemeClr val="tx1">
              <a:alpha val="724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DC24DFFB-4EDC-7C56-1DF8-5C6161C89D82}"/>
              </a:ext>
            </a:extLst>
          </p:cNvPr>
          <p:cNvSpPr txBox="1"/>
          <p:nvPr/>
        </p:nvSpPr>
        <p:spPr>
          <a:xfrm>
            <a:off x="854927" y="2738735"/>
            <a:ext cx="10482146" cy="1446550"/>
          </a:xfrm>
          <a:prstGeom prst="rect">
            <a:avLst/>
          </a:prstGeom>
          <a:noFill/>
        </p:spPr>
        <p:txBody>
          <a:bodyPr wrap="square">
            <a:spAutoFit/>
          </a:bodyPr>
          <a:lstStyle/>
          <a:p>
            <a:pPr algn="ctr"/>
            <a:r>
              <a:rPr lang="es-MX" sz="4400" b="1" dirty="0">
                <a:solidFill>
                  <a:schemeClr val="bg1"/>
                </a:solidFill>
                <a:latin typeface="Avenir Black" panose="02000503020000020003" pitchFamily="2" charset="0"/>
              </a:rPr>
              <a:t>Carlos es nuevo en la planta de producción</a:t>
            </a:r>
            <a:endParaRPr lang="es-MX" sz="4400" b="1" dirty="0">
              <a:solidFill>
                <a:schemeClr val="tx2"/>
              </a:solidFill>
              <a:latin typeface="Avenir Black" panose="02000503020000020003" pitchFamily="2" charset="0"/>
            </a:endParaRPr>
          </a:p>
        </p:txBody>
      </p:sp>
    </p:spTree>
    <p:extLst>
      <p:ext uri="{BB962C8B-B14F-4D97-AF65-F5344CB8AC3E}">
        <p14:creationId xmlns:p14="http://schemas.microsoft.com/office/powerpoint/2010/main" val="293117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EEAD64B7-18C1-EB04-C6CD-932450C0F536}"/>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6F322242-41DD-8136-B45D-BFA7AE2BA6EB}"/>
              </a:ext>
            </a:extLst>
          </p:cNvPr>
          <p:cNvSpPr txBox="1"/>
          <p:nvPr/>
        </p:nvSpPr>
        <p:spPr>
          <a:xfrm>
            <a:off x="1058127" y="2281535"/>
            <a:ext cx="10482146" cy="2800767"/>
          </a:xfrm>
          <a:prstGeom prst="rect">
            <a:avLst/>
          </a:prstGeom>
          <a:noFill/>
        </p:spPr>
        <p:txBody>
          <a:bodyPr wrap="square">
            <a:spAutoFit/>
          </a:bodyPr>
          <a:lstStyle/>
          <a:p>
            <a:pPr algn="ctr"/>
            <a:r>
              <a:rPr lang="es-MX" sz="4400" b="1" dirty="0">
                <a:solidFill>
                  <a:schemeClr val="tx1"/>
                </a:solidFill>
                <a:latin typeface="Avenir Black" panose="02000503020000020003" pitchFamily="2" charset="0"/>
              </a:rPr>
              <a:t>Un día, al terminar su trabajo con mucho cuidado, uno de sus compañeros le dijo en tono burlón: </a:t>
            </a:r>
            <a:r>
              <a:rPr lang="es-MX" sz="4400" b="1" dirty="0">
                <a:solidFill>
                  <a:srgbClr val="D35C68"/>
                </a:solidFill>
                <a:latin typeface="Avenir Black" panose="02000503020000020003" pitchFamily="2" charset="0"/>
              </a:rPr>
              <a:t>“Ay, qué delicado, pareces niña”</a:t>
            </a:r>
          </a:p>
        </p:txBody>
      </p:sp>
    </p:spTree>
    <p:extLst>
      <p:ext uri="{BB962C8B-B14F-4D97-AF65-F5344CB8AC3E}">
        <p14:creationId xmlns:p14="http://schemas.microsoft.com/office/powerpoint/2010/main" val="25076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875AA18-6480-DD31-D62F-4B99527F1A3E}"/>
            </a:ext>
          </a:extLst>
        </p:cNvPr>
        <p:cNvGrpSpPr/>
        <p:nvPr/>
      </p:nvGrpSpPr>
      <p:grpSpPr>
        <a:xfrm>
          <a:off x="0" y="0"/>
          <a:ext cx="0" cy="0"/>
          <a:chOff x="0" y="0"/>
          <a:chExt cx="0" cy="0"/>
        </a:xfrm>
      </p:grpSpPr>
      <p:pic>
        <p:nvPicPr>
          <p:cNvPr id="7170" name="Picture 2" descr="hombre en polo azul de pie frente al carrito de compras">
            <a:extLst>
              <a:ext uri="{FF2B5EF4-FFF2-40B4-BE49-F238E27FC236}">
                <a16:creationId xmlns:a16="http://schemas.microsoft.com/office/drawing/2014/main" id="{1F392AF5-3169-F4EF-0B33-52B461410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53900" cy="8102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B1CCD0B7-947C-B447-4269-598FA3701198}"/>
              </a:ext>
            </a:extLst>
          </p:cNvPr>
          <p:cNvSpPr/>
          <p:nvPr/>
        </p:nvSpPr>
        <p:spPr>
          <a:xfrm>
            <a:off x="-304800" y="-990600"/>
            <a:ext cx="13893800" cy="9372600"/>
          </a:xfrm>
          <a:prstGeom prst="rect">
            <a:avLst/>
          </a:prstGeom>
          <a:solidFill>
            <a:schemeClr val="tx1">
              <a:alpha val="724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B2AB1AE3-DC01-8209-EC52-60C5463F697E}"/>
              </a:ext>
            </a:extLst>
          </p:cNvPr>
          <p:cNvSpPr txBox="1"/>
          <p:nvPr/>
        </p:nvSpPr>
        <p:spPr>
          <a:xfrm>
            <a:off x="854927" y="2586335"/>
            <a:ext cx="10482146" cy="2123658"/>
          </a:xfrm>
          <a:prstGeom prst="rect">
            <a:avLst/>
          </a:prstGeom>
          <a:noFill/>
        </p:spPr>
        <p:txBody>
          <a:bodyPr wrap="square">
            <a:spAutoFit/>
          </a:bodyPr>
          <a:lstStyle/>
          <a:p>
            <a:pPr algn="ctr"/>
            <a:r>
              <a:rPr lang="es-MX" sz="4400" b="1" dirty="0">
                <a:solidFill>
                  <a:schemeClr val="bg1"/>
                </a:solidFill>
                <a:latin typeface="Avenir Black" panose="02000503020000020003" pitchFamily="2" charset="0"/>
              </a:rPr>
              <a:t>Desde ese momento, Carlos ha empezado a comer solo y evita participar en conversaciones en grupo</a:t>
            </a:r>
            <a:endParaRPr lang="es-MX" sz="4400" b="1" dirty="0">
              <a:solidFill>
                <a:srgbClr val="7770C6"/>
              </a:solidFill>
              <a:latin typeface="Avenir Black" panose="02000503020000020003" pitchFamily="2" charset="0"/>
            </a:endParaRPr>
          </a:p>
        </p:txBody>
      </p:sp>
    </p:spTree>
    <p:extLst>
      <p:ext uri="{BB962C8B-B14F-4D97-AF65-F5344CB8AC3E}">
        <p14:creationId xmlns:p14="http://schemas.microsoft.com/office/powerpoint/2010/main" val="36846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1E795AC-E3A9-7B17-57DB-5D35956C2CA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B7CFEA0-694E-9E4D-95A2-1E1E2CD98A71}"/>
              </a:ext>
            </a:extLst>
          </p:cNvPr>
          <p:cNvSpPr txBox="1"/>
          <p:nvPr/>
        </p:nvSpPr>
        <p:spPr>
          <a:xfrm>
            <a:off x="725387" y="2934325"/>
            <a:ext cx="10482146" cy="769441"/>
          </a:xfrm>
          <a:prstGeom prst="rect">
            <a:avLst/>
          </a:prstGeom>
          <a:noFill/>
        </p:spPr>
        <p:txBody>
          <a:bodyPr wrap="square">
            <a:spAutoFit/>
          </a:bodyPr>
          <a:lstStyle/>
          <a:p>
            <a:pPr algn="ctr"/>
            <a:r>
              <a:rPr lang="es-MX" sz="4400" b="1" dirty="0">
                <a:solidFill>
                  <a:srgbClr val="D35C68"/>
                </a:solidFill>
                <a:latin typeface="Avenir Black" panose="02000503020000020003" pitchFamily="2" charset="0"/>
              </a:rPr>
              <a:t>¿Qué piensas sobre este caso?</a:t>
            </a:r>
            <a:endParaRPr lang="es-MX" sz="4000" b="1" dirty="0">
              <a:solidFill>
                <a:srgbClr val="D35C68"/>
              </a:solidFill>
              <a:latin typeface="Avenir Black" panose="02000503020000020003" pitchFamily="2" charset="0"/>
            </a:endParaRPr>
          </a:p>
        </p:txBody>
      </p:sp>
    </p:spTree>
    <p:extLst>
      <p:ext uri="{BB962C8B-B14F-4D97-AF65-F5344CB8AC3E}">
        <p14:creationId xmlns:p14="http://schemas.microsoft.com/office/powerpoint/2010/main" val="29095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9BCACD5-FC0B-C2C9-2705-5A63D1D487C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BD1BF2A-38D8-71A3-039C-0E76F5C310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5000" contrast="31000"/>
                    </a14:imgEffect>
                  </a14:imgLayer>
                </a14:imgProps>
              </a:ext>
            </a:extLst>
          </a:blip>
          <a:stretch>
            <a:fillRect/>
          </a:stretch>
        </p:blipFill>
        <p:spPr>
          <a:xfrm>
            <a:off x="0" y="0"/>
            <a:ext cx="12192000" cy="6858000"/>
          </a:xfrm>
          <a:prstGeom prst="rect">
            <a:avLst/>
          </a:prstGeom>
        </p:spPr>
      </p:pic>
      <p:sp>
        <p:nvSpPr>
          <p:cNvPr id="6" name="Google Shape;60;p13">
            <a:extLst>
              <a:ext uri="{FF2B5EF4-FFF2-40B4-BE49-F238E27FC236}">
                <a16:creationId xmlns:a16="http://schemas.microsoft.com/office/drawing/2014/main" id="{C93E1362-DB93-64F6-8FC3-9217664241BE}"/>
              </a:ext>
            </a:extLst>
          </p:cNvPr>
          <p:cNvSpPr txBox="1"/>
          <p:nvPr/>
        </p:nvSpPr>
        <p:spPr>
          <a:xfrm>
            <a:off x="1677955" y="717649"/>
            <a:ext cx="3918234" cy="96869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dirty="0" err="1">
                <a:solidFill>
                  <a:schemeClr val="bg1"/>
                </a:solidFill>
                <a:latin typeface="Avenir Next" panose="020B0503020202020204" pitchFamily="34" charset="0"/>
                <a:ea typeface="Hiragino Kaku Gothic StdN W8" panose="020B0800000000000000" pitchFamily="34" charset="-128"/>
              </a:rPr>
              <a:t>Explicación</a:t>
            </a:r>
            <a:r>
              <a:rPr lang="en-US" sz="3200" b="1" dirty="0">
                <a:solidFill>
                  <a:schemeClr val="bg1"/>
                </a:solidFill>
                <a:latin typeface="Avenir Next" panose="020B0503020202020204" pitchFamily="34" charset="0"/>
                <a:ea typeface="Hiragino Kaku Gothic StdN W8" panose="020B0800000000000000" pitchFamily="34" charset="-128"/>
              </a:rPr>
              <a:t> </a:t>
            </a:r>
            <a:r>
              <a:rPr lang="en-US" sz="3200" b="1" dirty="0" err="1">
                <a:solidFill>
                  <a:schemeClr val="bg1"/>
                </a:solidFill>
                <a:latin typeface="Avenir Next" panose="020B0503020202020204" pitchFamily="34" charset="0"/>
                <a:ea typeface="Hiragino Kaku Gothic StdN W8" panose="020B0800000000000000" pitchFamily="34" charset="-128"/>
              </a:rPr>
              <a:t>condescendiente</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7" name="Rectángulo redondeado 6">
            <a:extLst>
              <a:ext uri="{FF2B5EF4-FFF2-40B4-BE49-F238E27FC236}">
                <a16:creationId xmlns:a16="http://schemas.microsoft.com/office/drawing/2014/main" id="{FB571CF1-5F72-8B74-7AA4-D34A17F12614}"/>
              </a:ext>
            </a:extLst>
          </p:cNvPr>
          <p:cNvSpPr/>
          <p:nvPr/>
        </p:nvSpPr>
        <p:spPr>
          <a:xfrm>
            <a:off x="1677955" y="1806897"/>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1. Un hombre incrédulo cuestiona tu conocimiento e intenta iluminar tu discurso con sabiduría</a:t>
            </a:r>
          </a:p>
        </p:txBody>
      </p:sp>
      <p:sp>
        <p:nvSpPr>
          <p:cNvPr id="9" name="Google Shape;60;p13">
            <a:extLst>
              <a:ext uri="{FF2B5EF4-FFF2-40B4-BE49-F238E27FC236}">
                <a16:creationId xmlns:a16="http://schemas.microsoft.com/office/drawing/2014/main" id="{B832B754-AFFC-137D-2BF3-255F17DDED0A}"/>
              </a:ext>
            </a:extLst>
          </p:cNvPr>
          <p:cNvSpPr txBox="1"/>
          <p:nvPr/>
        </p:nvSpPr>
        <p:spPr>
          <a:xfrm>
            <a:off x="1677955" y="3733800"/>
            <a:ext cx="3918234" cy="66100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dirty="0" err="1">
                <a:solidFill>
                  <a:schemeClr val="bg1"/>
                </a:solidFill>
                <a:latin typeface="Avenir Next" panose="020B0503020202020204" pitchFamily="34" charset="0"/>
                <a:ea typeface="Hiragino Kaku Gothic StdN W8" panose="020B0800000000000000" pitchFamily="34" charset="-128"/>
              </a:rPr>
              <a:t>Interrupción</a:t>
            </a:r>
            <a:r>
              <a:rPr lang="en-US" sz="3200" b="1" dirty="0">
                <a:solidFill>
                  <a:schemeClr val="bg1"/>
                </a:solidFill>
                <a:latin typeface="Avenir Next" panose="020B0503020202020204" pitchFamily="34" charset="0"/>
                <a:ea typeface="Hiragino Kaku Gothic StdN W8" panose="020B0800000000000000" pitchFamily="34" charset="-128"/>
              </a:rPr>
              <a:t> </a:t>
            </a:r>
            <a:r>
              <a:rPr lang="en-US" sz="3200" b="1" dirty="0" err="1">
                <a:solidFill>
                  <a:schemeClr val="bg1"/>
                </a:solidFill>
                <a:latin typeface="Avenir Next" panose="020B0503020202020204" pitchFamily="34" charset="0"/>
                <a:ea typeface="Hiragino Kaku Gothic StdN W8" panose="020B0800000000000000" pitchFamily="34" charset="-128"/>
              </a:rPr>
              <a:t>constante</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10" name="Rectángulo redondeado 9">
            <a:extLst>
              <a:ext uri="{FF2B5EF4-FFF2-40B4-BE49-F238E27FC236}">
                <a16:creationId xmlns:a16="http://schemas.microsoft.com/office/drawing/2014/main" id="{4C80E283-9B18-99F2-1951-A9B27BF432D7}"/>
              </a:ext>
            </a:extLst>
          </p:cNvPr>
          <p:cNvSpPr/>
          <p:nvPr/>
        </p:nvSpPr>
        <p:spPr>
          <a:xfrm>
            <a:off x="1677955" y="4614322"/>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3. Interrupción innecesaria por parte de un hombre a una mujer </a:t>
            </a:r>
          </a:p>
        </p:txBody>
      </p:sp>
      <p:sp>
        <p:nvSpPr>
          <p:cNvPr id="11" name="Google Shape;60;p13">
            <a:extLst>
              <a:ext uri="{FF2B5EF4-FFF2-40B4-BE49-F238E27FC236}">
                <a16:creationId xmlns:a16="http://schemas.microsoft.com/office/drawing/2014/main" id="{ED153D18-A422-A697-81B9-A6EC34AD8C17}"/>
              </a:ext>
            </a:extLst>
          </p:cNvPr>
          <p:cNvSpPr txBox="1"/>
          <p:nvPr/>
        </p:nvSpPr>
        <p:spPr>
          <a:xfrm>
            <a:off x="6595811" y="3505503"/>
            <a:ext cx="3918234" cy="66100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noProof="0" dirty="0" err="1">
                <a:solidFill>
                  <a:schemeClr val="bg1"/>
                </a:solidFill>
                <a:latin typeface="Avenir Next" panose="020B0503020202020204" pitchFamily="34" charset="0"/>
                <a:ea typeface="Hiragino Kaku Gothic StdN W8" panose="020B0800000000000000" pitchFamily="34" charset="-128"/>
              </a:rPr>
              <a:t>Manipulación</a:t>
            </a:r>
            <a:r>
              <a:rPr lang="en-US" sz="3200" b="1" noProof="0" dirty="0">
                <a:solidFill>
                  <a:schemeClr val="bg1"/>
                </a:solidFill>
                <a:latin typeface="Avenir Next" panose="020B0503020202020204" pitchFamily="34" charset="0"/>
                <a:ea typeface="Hiragino Kaku Gothic StdN W8" panose="020B0800000000000000" pitchFamily="34" charset="-128"/>
              </a:rPr>
              <a:t> </a:t>
            </a:r>
            <a:r>
              <a:rPr lang="en-US" sz="3200" b="1" noProof="0" dirty="0" err="1">
                <a:solidFill>
                  <a:schemeClr val="bg1"/>
                </a:solidFill>
                <a:latin typeface="Avenir Next" panose="020B0503020202020204" pitchFamily="34" charset="0"/>
                <a:ea typeface="Hiragino Kaku Gothic StdN W8" panose="020B0800000000000000" pitchFamily="34" charset="-128"/>
              </a:rPr>
              <a:t>emocional</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12" name="Rectángulo redondeado 11">
            <a:extLst>
              <a:ext uri="{FF2B5EF4-FFF2-40B4-BE49-F238E27FC236}">
                <a16:creationId xmlns:a16="http://schemas.microsoft.com/office/drawing/2014/main" id="{3FAEAC6F-D827-FE46-C5DF-9D712AAFF89B}"/>
              </a:ext>
            </a:extLst>
          </p:cNvPr>
          <p:cNvSpPr/>
          <p:nvPr/>
        </p:nvSpPr>
        <p:spPr>
          <a:xfrm>
            <a:off x="6595811" y="4309521"/>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4. Hacerle creer a una mujer, de una forma muy sutil, que está loca</a:t>
            </a:r>
          </a:p>
        </p:txBody>
      </p:sp>
      <p:sp>
        <p:nvSpPr>
          <p:cNvPr id="13" name="Google Shape;60;p13">
            <a:extLst>
              <a:ext uri="{FF2B5EF4-FFF2-40B4-BE49-F238E27FC236}">
                <a16:creationId xmlns:a16="http://schemas.microsoft.com/office/drawing/2014/main" id="{D7B942C2-A54F-5B50-DB4A-505A025A663C}"/>
              </a:ext>
            </a:extLst>
          </p:cNvPr>
          <p:cNvSpPr txBox="1"/>
          <p:nvPr/>
        </p:nvSpPr>
        <p:spPr>
          <a:xfrm>
            <a:off x="6595811" y="841090"/>
            <a:ext cx="3918234" cy="66100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noProof="0" dirty="0">
                <a:solidFill>
                  <a:schemeClr val="bg1"/>
                </a:solidFill>
                <a:latin typeface="Avenir Next" panose="020B0503020202020204" pitchFamily="34" charset="0"/>
                <a:ea typeface="Hiragino Kaku Gothic StdN W8" panose="020B0800000000000000" pitchFamily="34" charset="-128"/>
              </a:rPr>
              <a:t>Robo de ideas</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14" name="Rectángulo redondeado 13">
            <a:extLst>
              <a:ext uri="{FF2B5EF4-FFF2-40B4-BE49-F238E27FC236}">
                <a16:creationId xmlns:a16="http://schemas.microsoft.com/office/drawing/2014/main" id="{9EA51DE4-9A43-657E-EFDF-F670A5B08BDA}"/>
              </a:ext>
            </a:extLst>
          </p:cNvPr>
          <p:cNvSpPr/>
          <p:nvPr/>
        </p:nvSpPr>
        <p:spPr>
          <a:xfrm>
            <a:off x="6595811" y="1502097"/>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2. Ese momento en que una mujer tiene una idea, la explica y un hombre se lleva el crédito de la iniciativa </a:t>
            </a:r>
          </a:p>
        </p:txBody>
      </p:sp>
    </p:spTree>
    <p:extLst>
      <p:ext uri="{BB962C8B-B14F-4D97-AF65-F5344CB8AC3E}">
        <p14:creationId xmlns:p14="http://schemas.microsoft.com/office/powerpoint/2010/main" val="165351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iterate type="lt">
                                    <p:tmPct val="10000"/>
                                  </p:iterate>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animBg="1"/>
      <p:bldP spid="11" grpId="0"/>
      <p:bldP spid="12" grpId="0" animBg="1"/>
      <p:bldP spid="13" grpId="0"/>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8D28B7-D8C2-CCA3-E928-E6ECAF76FFA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contrast="25000"/>
                    </a14:imgEffect>
                  </a14:imgLayer>
                </a14:imgProps>
              </a:ext>
            </a:extLst>
          </a:blip>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69A4F617-934F-E844-AABB-28C5A28730FF}"/>
              </a:ext>
            </a:extLst>
          </p:cNvPr>
          <p:cNvSpPr txBox="1"/>
          <p:nvPr/>
        </p:nvSpPr>
        <p:spPr>
          <a:xfrm>
            <a:off x="854927" y="2551837"/>
            <a:ext cx="10482146" cy="1754326"/>
          </a:xfrm>
          <a:prstGeom prst="rect">
            <a:avLst/>
          </a:prstGeom>
          <a:noFill/>
        </p:spPr>
        <p:txBody>
          <a:bodyPr wrap="square">
            <a:spAutoFit/>
          </a:bodyPr>
          <a:lstStyle/>
          <a:p>
            <a:pPr algn="ctr"/>
            <a:r>
              <a:rPr lang="es-MX" sz="5400" b="1" dirty="0">
                <a:solidFill>
                  <a:schemeClr val="bg1"/>
                </a:solidFill>
                <a:latin typeface="Avenir Black" panose="02000503020000020003" pitchFamily="2" charset="0"/>
              </a:rPr>
              <a:t>A LO LEJOS PARECE INSIGNIFICANTE</a:t>
            </a:r>
          </a:p>
        </p:txBody>
      </p:sp>
    </p:spTree>
    <p:extLst>
      <p:ext uri="{BB962C8B-B14F-4D97-AF65-F5344CB8AC3E}">
        <p14:creationId xmlns:p14="http://schemas.microsoft.com/office/powerpoint/2010/main" val="30098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AB74-F22C-8460-922F-F2C0F0B8CF3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C45C03CB-C34B-94CE-EB78-9758358BEE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contrast="25000"/>
                    </a14:imgEffect>
                  </a14:imgLayer>
                </a14:imgProps>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C76A107B-5475-2C54-9AA6-51072B98354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contrast="32000"/>
                    </a14:imgEffect>
                  </a14:imgLayer>
                </a14:imgProps>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133F2B11-F07F-14FA-BFCC-4FE64EFFCFF2}"/>
              </a:ext>
            </a:extLst>
          </p:cNvPr>
          <p:cNvSpPr txBox="1"/>
          <p:nvPr/>
        </p:nvSpPr>
        <p:spPr>
          <a:xfrm>
            <a:off x="1434105" y="2551837"/>
            <a:ext cx="9323789" cy="1754326"/>
          </a:xfrm>
          <a:prstGeom prst="rect">
            <a:avLst/>
          </a:prstGeom>
          <a:noFill/>
        </p:spPr>
        <p:txBody>
          <a:bodyPr wrap="square">
            <a:spAutoFit/>
          </a:bodyPr>
          <a:lstStyle/>
          <a:p>
            <a:pPr algn="ctr"/>
            <a:r>
              <a:rPr lang="es-MX" sz="5400" b="1" dirty="0">
                <a:solidFill>
                  <a:schemeClr val="bg1"/>
                </a:solidFill>
                <a:latin typeface="Avenir Black" panose="02000503020000020003" pitchFamily="2" charset="0"/>
              </a:rPr>
              <a:t>LA GRAVEDAD ESTÁ EN LO MACRO</a:t>
            </a:r>
          </a:p>
        </p:txBody>
      </p:sp>
    </p:spTree>
    <p:extLst>
      <p:ext uri="{BB962C8B-B14F-4D97-AF65-F5344CB8AC3E}">
        <p14:creationId xmlns:p14="http://schemas.microsoft.com/office/powerpoint/2010/main" val="2419145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A7AE0A3-DFD5-3486-09F9-55E5B7395C2D}"/>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263F089-7817-3356-E297-F543AD0CB31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8000" contrast="14000"/>
                    </a14:imgEffect>
                  </a14:imgLayer>
                </a14:imgProps>
              </a:ext>
            </a:extLst>
          </a:blip>
          <a:srcRect r="10366" b="10366"/>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9189C9AE-D715-C96D-1D23-5BEA4034A86A}"/>
              </a:ext>
            </a:extLst>
          </p:cNvPr>
          <p:cNvSpPr txBox="1"/>
          <p:nvPr/>
        </p:nvSpPr>
        <p:spPr>
          <a:xfrm>
            <a:off x="0" y="3075057"/>
            <a:ext cx="12192000" cy="707886"/>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La violencia de género está normalizada</a:t>
            </a:r>
          </a:p>
        </p:txBody>
      </p:sp>
    </p:spTree>
    <p:extLst>
      <p:ext uri="{BB962C8B-B14F-4D97-AF65-F5344CB8AC3E}">
        <p14:creationId xmlns:p14="http://schemas.microsoft.com/office/powerpoint/2010/main" val="38517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568E259-161E-34D2-91C5-EEE759FED13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3734D7D-8813-A92F-EC7F-CB35DEB09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6000" contrast="14000"/>
                    </a14:imgEffect>
                  </a14:imgLayer>
                </a14:imgProps>
              </a:ext>
            </a:extLst>
          </a:blip>
          <a:stretch>
            <a:fillRect/>
          </a:stretch>
        </p:blipFill>
        <p:spPr>
          <a:xfrm>
            <a:off x="-423695" y="-476655"/>
            <a:ext cx="13039387" cy="7334655"/>
          </a:xfrm>
          <a:prstGeom prst="rect">
            <a:avLst/>
          </a:prstGeom>
        </p:spPr>
      </p:pic>
      <p:sp>
        <p:nvSpPr>
          <p:cNvPr id="5" name="CuadroTexto 4">
            <a:extLst>
              <a:ext uri="{FF2B5EF4-FFF2-40B4-BE49-F238E27FC236}">
                <a16:creationId xmlns:a16="http://schemas.microsoft.com/office/drawing/2014/main" id="{215F525E-4763-E3BE-8E98-DC4EB0DD948C}"/>
              </a:ext>
            </a:extLst>
          </p:cNvPr>
          <p:cNvSpPr txBox="1"/>
          <p:nvPr/>
        </p:nvSpPr>
        <p:spPr>
          <a:xfrm>
            <a:off x="366408" y="2767280"/>
            <a:ext cx="11459183" cy="1323439"/>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Las mujeres ganan 11.9% menos que los hombres por el mismo trabajo (OECD, 2023)</a:t>
            </a:r>
          </a:p>
        </p:txBody>
      </p:sp>
    </p:spTree>
    <p:extLst>
      <p:ext uri="{BB962C8B-B14F-4D97-AF65-F5344CB8AC3E}">
        <p14:creationId xmlns:p14="http://schemas.microsoft.com/office/powerpoint/2010/main" val="23014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BFDC40FA-D268-8105-F411-07A4226AACB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260E738B-BBB1-A77B-3A38-BDE181638E2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3000"/>
                    </a14:imgEffect>
                    <a14:imgEffect>
                      <a14:saturation sat="181000"/>
                    </a14:imgEffect>
                    <a14:imgEffect>
                      <a14:brightnessContrast bright="-44000" contrast="16000"/>
                    </a14:imgEffect>
                  </a14:imgLayer>
                </a14:imgProps>
              </a:ext>
            </a:extLst>
          </a:blip>
          <a:srcRect b="43020"/>
          <a:stretch/>
        </p:blipFill>
        <p:spPr>
          <a:xfrm>
            <a:off x="-1391477" y="-1"/>
            <a:ext cx="16047818" cy="6858002"/>
          </a:xfrm>
          <a:prstGeom prst="rect">
            <a:avLst/>
          </a:prstGeom>
        </p:spPr>
      </p:pic>
      <p:sp>
        <p:nvSpPr>
          <p:cNvPr id="5" name="CuadroTexto 4">
            <a:extLst>
              <a:ext uri="{FF2B5EF4-FFF2-40B4-BE49-F238E27FC236}">
                <a16:creationId xmlns:a16="http://schemas.microsoft.com/office/drawing/2014/main" id="{15112170-523E-F6E6-C913-299BA53DAC04}"/>
              </a:ext>
            </a:extLst>
          </p:cNvPr>
          <p:cNvSpPr txBox="1"/>
          <p:nvPr/>
        </p:nvSpPr>
        <p:spPr>
          <a:xfrm>
            <a:off x="366408" y="2767280"/>
            <a:ext cx="11459183" cy="1323439"/>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Cada día, en promedio, 243 mujeres sufren una violación (IBD, 2023)</a:t>
            </a:r>
          </a:p>
        </p:txBody>
      </p:sp>
    </p:spTree>
    <p:extLst>
      <p:ext uri="{BB962C8B-B14F-4D97-AF65-F5344CB8AC3E}">
        <p14:creationId xmlns:p14="http://schemas.microsoft.com/office/powerpoint/2010/main" val="22539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6CADE-197A-1004-2852-FBEB04531E3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67A7BE7-456F-3869-829F-EE7501B9F115}"/>
              </a:ext>
            </a:extLst>
          </p:cNvPr>
          <p:cNvPicPr>
            <a:picLocks noGrp="1" noRot="1" noChangeAspect="1" noMove="1" noResize="1" noEditPoints="1" noAdjustHandles="1" noChangeArrowheads="1" noChangeShapeType="1" noCrop="1"/>
          </p:cNvPicPr>
          <p:nvPr/>
        </p:nvPicPr>
        <p:blipFill>
          <a:blip r:embed="rId3"/>
          <a:stretch>
            <a:fillRect/>
          </a:stretch>
        </p:blipFill>
        <p:spPr>
          <a:xfrm>
            <a:off x="-43437" y="-303920"/>
            <a:ext cx="12408877" cy="8279944"/>
          </a:xfrm>
          <a:prstGeom prst="rect">
            <a:avLst/>
          </a:prstGeom>
        </p:spPr>
      </p:pic>
      <p:sp>
        <p:nvSpPr>
          <p:cNvPr id="8" name="CuadroTexto 7">
            <a:extLst>
              <a:ext uri="{FF2B5EF4-FFF2-40B4-BE49-F238E27FC236}">
                <a16:creationId xmlns:a16="http://schemas.microsoft.com/office/drawing/2014/main" id="{8EC5ACD6-335D-6850-5D0F-D0CB2391CC02}"/>
              </a:ext>
            </a:extLst>
          </p:cNvPr>
          <p:cNvSpPr txBox="1"/>
          <p:nvPr/>
        </p:nvSpPr>
        <p:spPr>
          <a:xfrm>
            <a:off x="2410024" y="423870"/>
            <a:ext cx="7806519" cy="1077218"/>
          </a:xfrm>
          <a:prstGeom prst="rect">
            <a:avLst/>
          </a:prstGeom>
          <a:noFill/>
        </p:spPr>
        <p:txBody>
          <a:bodyPr wrap="square" rtlCol="0">
            <a:spAutoFit/>
          </a:bodyPr>
          <a:lstStyle/>
          <a:p>
            <a:pPr algn="ctr"/>
            <a:r>
              <a:rPr lang="es-MX" sz="3200" b="1" dirty="0">
                <a:solidFill>
                  <a:schemeClr val="tx2">
                    <a:lumMod val="10000"/>
                  </a:schemeClr>
                </a:solidFill>
                <a:effectLst/>
                <a:latin typeface="Avenir Black" panose="02000503020000020003" pitchFamily="2" charset="0"/>
              </a:rPr>
              <a:t>Esa persona sentada frente a ti carga con una historia que probablemente </a:t>
            </a:r>
            <a:endParaRPr lang="es-MX" sz="2800" b="1" dirty="0">
              <a:solidFill>
                <a:schemeClr val="tx2">
                  <a:lumMod val="10000"/>
                </a:schemeClr>
              </a:solidFill>
            </a:endParaRPr>
          </a:p>
        </p:txBody>
      </p:sp>
      <p:sp>
        <p:nvSpPr>
          <p:cNvPr id="4" name="CuadroTexto 3">
            <a:extLst>
              <a:ext uri="{FF2B5EF4-FFF2-40B4-BE49-F238E27FC236}">
                <a16:creationId xmlns:a16="http://schemas.microsoft.com/office/drawing/2014/main" id="{65562023-F22E-C59C-820D-150084824FA7}"/>
              </a:ext>
            </a:extLst>
          </p:cNvPr>
          <p:cNvSpPr txBox="1"/>
          <p:nvPr/>
        </p:nvSpPr>
        <p:spPr>
          <a:xfrm>
            <a:off x="-135802" y="1557196"/>
            <a:ext cx="184731" cy="307777"/>
          </a:xfrm>
          <a:prstGeom prst="rect">
            <a:avLst/>
          </a:prstGeom>
          <a:noFill/>
        </p:spPr>
        <p:txBody>
          <a:bodyPr wrap="none" rtlCol="0">
            <a:spAutoFit/>
          </a:bodyPr>
          <a:lstStyle/>
          <a:p>
            <a:endParaRPr lang="es-MX" dirty="0"/>
          </a:p>
        </p:txBody>
      </p:sp>
      <p:sp>
        <p:nvSpPr>
          <p:cNvPr id="2" name="CuadroTexto 1">
            <a:extLst>
              <a:ext uri="{FF2B5EF4-FFF2-40B4-BE49-F238E27FC236}">
                <a16:creationId xmlns:a16="http://schemas.microsoft.com/office/drawing/2014/main" id="{6E1ED35E-7FBE-A8DB-2248-CFE37EF3C574}"/>
              </a:ext>
            </a:extLst>
          </p:cNvPr>
          <p:cNvSpPr txBox="1"/>
          <p:nvPr/>
        </p:nvSpPr>
        <p:spPr>
          <a:xfrm>
            <a:off x="4385481" y="4310885"/>
            <a:ext cx="7806519" cy="584775"/>
          </a:xfrm>
          <a:prstGeom prst="rect">
            <a:avLst/>
          </a:prstGeom>
          <a:noFill/>
        </p:spPr>
        <p:txBody>
          <a:bodyPr wrap="square" rtlCol="0">
            <a:spAutoFit/>
          </a:bodyPr>
          <a:lstStyle/>
          <a:p>
            <a:pPr algn="ctr"/>
            <a:r>
              <a:rPr lang="es-MX" sz="3200" b="1" dirty="0">
                <a:solidFill>
                  <a:srgbClr val="1D86B1"/>
                </a:solidFill>
                <a:effectLst/>
                <a:latin typeface="Avenir Black" panose="02000503020000020003" pitchFamily="2" charset="0"/>
              </a:rPr>
              <a:t>Nunca</a:t>
            </a:r>
            <a:r>
              <a:rPr lang="es-MX" sz="3200" b="1" dirty="0">
                <a:solidFill>
                  <a:schemeClr val="tx2">
                    <a:lumMod val="10000"/>
                  </a:schemeClr>
                </a:solidFill>
                <a:effectLst/>
                <a:latin typeface="Avenir Black" panose="02000503020000020003" pitchFamily="2" charset="0"/>
              </a:rPr>
              <a:t> ha dicho en voz alta</a:t>
            </a:r>
            <a:endParaRPr lang="es-MX" sz="2800" b="1" dirty="0">
              <a:solidFill>
                <a:schemeClr val="tx2">
                  <a:lumMod val="10000"/>
                </a:schemeClr>
              </a:solidFill>
            </a:endParaRPr>
          </a:p>
        </p:txBody>
      </p:sp>
    </p:spTree>
    <p:extLst>
      <p:ext uri="{BB962C8B-B14F-4D97-AF65-F5344CB8AC3E}">
        <p14:creationId xmlns:p14="http://schemas.microsoft.com/office/powerpoint/2010/main" val="138343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7DD572F-4EF5-543D-6B25-2343E7F8065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49D156F-55E7-8E25-D0EE-9ACE5BF9E5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4000" contrast="33000"/>
                    </a14:imgEffect>
                  </a14:imgLayer>
                </a14:imgProps>
              </a:ext>
            </a:extLst>
          </a:blip>
          <a:stretch>
            <a:fillRect/>
          </a:stretch>
        </p:blipFill>
        <p:spPr>
          <a:xfrm>
            <a:off x="-1" y="-730250"/>
            <a:ext cx="12192000" cy="7588250"/>
          </a:xfrm>
          <a:prstGeom prst="rect">
            <a:avLst/>
          </a:prstGeom>
        </p:spPr>
      </p:pic>
      <p:sp>
        <p:nvSpPr>
          <p:cNvPr id="5" name="CuadroTexto 4">
            <a:extLst>
              <a:ext uri="{FF2B5EF4-FFF2-40B4-BE49-F238E27FC236}">
                <a16:creationId xmlns:a16="http://schemas.microsoft.com/office/drawing/2014/main" id="{014A05AA-2A70-F250-45D0-91E5D91F434B}"/>
              </a:ext>
            </a:extLst>
          </p:cNvPr>
          <p:cNvSpPr txBox="1"/>
          <p:nvPr/>
        </p:nvSpPr>
        <p:spPr>
          <a:xfrm>
            <a:off x="366408" y="2767280"/>
            <a:ext cx="11459183" cy="1323439"/>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11 mujeres asesinadas al día y 95% de los casos quedan impunes (CEPAL, 2024)</a:t>
            </a:r>
          </a:p>
        </p:txBody>
      </p:sp>
    </p:spTree>
    <p:extLst>
      <p:ext uri="{BB962C8B-B14F-4D97-AF65-F5344CB8AC3E}">
        <p14:creationId xmlns:p14="http://schemas.microsoft.com/office/powerpoint/2010/main" val="404341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35C68"/>
        </a:solidFill>
        <a:effectLst/>
      </p:bgPr>
    </p:bg>
    <p:spTree>
      <p:nvGrpSpPr>
        <p:cNvPr id="1" name="">
          <a:extLst>
            <a:ext uri="{FF2B5EF4-FFF2-40B4-BE49-F238E27FC236}">
              <a16:creationId xmlns:a16="http://schemas.microsoft.com/office/drawing/2014/main" id="{DCBDE513-562C-589E-FEEB-F2AC921C69C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225367-17CA-982B-FEE1-DC457D79EF63}"/>
              </a:ext>
            </a:extLst>
          </p:cNvPr>
          <p:cNvSpPr txBox="1"/>
          <p:nvPr/>
        </p:nvSpPr>
        <p:spPr>
          <a:xfrm>
            <a:off x="1658180" y="3044279"/>
            <a:ext cx="887564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DESNORMALIZA</a:t>
            </a:r>
          </a:p>
        </p:txBody>
      </p:sp>
    </p:spTree>
    <p:extLst>
      <p:ext uri="{BB962C8B-B14F-4D97-AF65-F5344CB8AC3E}">
        <p14:creationId xmlns:p14="http://schemas.microsoft.com/office/powerpoint/2010/main" val="31280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2204E61-0F79-8B02-B68B-D97E9E41F203}"/>
            </a:ext>
          </a:extLst>
        </p:cNvPr>
        <p:cNvGrpSpPr/>
        <p:nvPr/>
      </p:nvGrpSpPr>
      <p:grpSpPr>
        <a:xfrm>
          <a:off x="0" y="0"/>
          <a:ext cx="0" cy="0"/>
          <a:chOff x="0" y="0"/>
          <a:chExt cx="0" cy="0"/>
        </a:xfrm>
      </p:grpSpPr>
      <p:sp>
        <p:nvSpPr>
          <p:cNvPr id="4" name="Elipse 3">
            <a:extLst>
              <a:ext uri="{FF2B5EF4-FFF2-40B4-BE49-F238E27FC236}">
                <a16:creationId xmlns:a16="http://schemas.microsoft.com/office/drawing/2014/main" id="{D2208E5E-891A-129A-9C24-2087FECEB1F6}"/>
              </a:ext>
            </a:extLst>
          </p:cNvPr>
          <p:cNvSpPr/>
          <p:nvPr/>
        </p:nvSpPr>
        <p:spPr>
          <a:xfrm>
            <a:off x="4595446" y="1616716"/>
            <a:ext cx="3001108" cy="3001108"/>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5" name="Imagen 4">
            <a:extLst>
              <a:ext uri="{FF2B5EF4-FFF2-40B4-BE49-F238E27FC236}">
                <a16:creationId xmlns:a16="http://schemas.microsoft.com/office/drawing/2014/main" id="{18D54AAF-38D0-43B2-BF39-3936C92E5FE9}"/>
              </a:ext>
            </a:extLst>
          </p:cNvPr>
          <p:cNvPicPr>
            <a:picLocks noChangeAspect="1"/>
          </p:cNvPicPr>
          <p:nvPr/>
        </p:nvPicPr>
        <p:blipFill>
          <a:blip r:embed="rId2">
            <a:alphaModFix amt="26000"/>
          </a:blip>
          <a:stretch>
            <a:fillRect/>
          </a:stretch>
        </p:blipFill>
        <p:spPr>
          <a:xfrm>
            <a:off x="4595446" y="1588800"/>
            <a:ext cx="3001108" cy="3001108"/>
          </a:xfrm>
          <a:prstGeom prst="rect">
            <a:avLst/>
          </a:prstGeom>
        </p:spPr>
      </p:pic>
      <p:sp>
        <p:nvSpPr>
          <p:cNvPr id="7" name="Elipse 6">
            <a:extLst>
              <a:ext uri="{FF2B5EF4-FFF2-40B4-BE49-F238E27FC236}">
                <a16:creationId xmlns:a16="http://schemas.microsoft.com/office/drawing/2014/main" id="{4711373D-6A65-A90C-D9B2-3DA8FFFFF7FB}"/>
              </a:ext>
            </a:extLst>
          </p:cNvPr>
          <p:cNvSpPr/>
          <p:nvPr/>
        </p:nvSpPr>
        <p:spPr>
          <a:xfrm>
            <a:off x="1211473"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a:extLst>
              <a:ext uri="{FF2B5EF4-FFF2-40B4-BE49-F238E27FC236}">
                <a16:creationId xmlns:a16="http://schemas.microsoft.com/office/drawing/2014/main" id="{289E17D5-F806-B295-8291-74CD9A47C98D}"/>
              </a:ext>
            </a:extLst>
          </p:cNvPr>
          <p:cNvSpPr/>
          <p:nvPr/>
        </p:nvSpPr>
        <p:spPr>
          <a:xfrm>
            <a:off x="7979419" y="1637498"/>
            <a:ext cx="3001108" cy="300110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6EE93255-50A6-6976-AF26-786F4C261918}"/>
              </a:ext>
            </a:extLst>
          </p:cNvPr>
          <p:cNvPicPr>
            <a:picLocks noChangeAspect="1"/>
          </p:cNvPicPr>
          <p:nvPr/>
        </p:nvPicPr>
        <p:blipFill>
          <a:blip r:embed="rId3">
            <a:alphaModFix amt="26000"/>
          </a:blip>
          <a:stretch>
            <a:fillRect/>
          </a:stretch>
        </p:blipFill>
        <p:spPr>
          <a:xfrm>
            <a:off x="1211472" y="1603022"/>
            <a:ext cx="3001109" cy="3001109"/>
          </a:xfrm>
          <a:prstGeom prst="rect">
            <a:avLst/>
          </a:prstGeom>
        </p:spPr>
      </p:pic>
      <p:sp>
        <p:nvSpPr>
          <p:cNvPr id="12" name="CuadroTexto 11">
            <a:extLst>
              <a:ext uri="{FF2B5EF4-FFF2-40B4-BE49-F238E27FC236}">
                <a16:creationId xmlns:a16="http://schemas.microsoft.com/office/drawing/2014/main" id="{472B994E-912B-2969-3FB8-9FF74CCDC7DA}"/>
              </a:ext>
            </a:extLst>
          </p:cNvPr>
          <p:cNvSpPr txBox="1"/>
          <p:nvPr/>
        </p:nvSpPr>
        <p:spPr>
          <a:xfrm>
            <a:off x="7979419" y="4831641"/>
            <a:ext cx="3001108" cy="584775"/>
          </a:xfrm>
          <a:prstGeom prst="rect">
            <a:avLst/>
          </a:prstGeom>
          <a:noFill/>
        </p:spPr>
        <p:txBody>
          <a:bodyPr wrap="square" rtlCol="0">
            <a:spAutoFit/>
          </a:bodyPr>
          <a:lstStyle/>
          <a:p>
            <a:pPr algn="ctr"/>
            <a:r>
              <a:rPr lang="es-MX" sz="3200" b="1" dirty="0">
                <a:solidFill>
                  <a:srgbClr val="F66B3E"/>
                </a:solidFill>
                <a:latin typeface="Avenir Heavy" panose="02000503020000020003" pitchFamily="2" charset="0"/>
              </a:rPr>
              <a:t>Actuar</a:t>
            </a:r>
            <a:endParaRPr lang="es-MX" sz="4400" b="1" dirty="0">
              <a:solidFill>
                <a:srgbClr val="F66B3E"/>
              </a:solidFill>
              <a:latin typeface="Avenir Heavy" panose="02000503020000020003" pitchFamily="2" charset="0"/>
            </a:endParaRPr>
          </a:p>
        </p:txBody>
      </p:sp>
      <p:pic>
        <p:nvPicPr>
          <p:cNvPr id="13" name="Imagen 12">
            <a:extLst>
              <a:ext uri="{FF2B5EF4-FFF2-40B4-BE49-F238E27FC236}">
                <a16:creationId xmlns:a16="http://schemas.microsoft.com/office/drawing/2014/main" id="{66DE5812-61BE-8814-F8C9-440F26733A2C}"/>
              </a:ext>
            </a:extLst>
          </p:cNvPr>
          <p:cNvPicPr>
            <a:picLocks noChangeAspect="1"/>
          </p:cNvPicPr>
          <p:nvPr/>
        </p:nvPicPr>
        <p:blipFill>
          <a:blip r:embed="rId4"/>
          <a:stretch>
            <a:fillRect/>
          </a:stretch>
        </p:blipFill>
        <p:spPr>
          <a:xfrm>
            <a:off x="7930381" y="1588800"/>
            <a:ext cx="3001108" cy="3001108"/>
          </a:xfrm>
          <a:prstGeom prst="rect">
            <a:avLst/>
          </a:prstGeom>
        </p:spPr>
      </p:pic>
    </p:spTree>
    <p:extLst>
      <p:ext uri="{BB962C8B-B14F-4D97-AF65-F5344CB8AC3E}">
        <p14:creationId xmlns:p14="http://schemas.microsoft.com/office/powerpoint/2010/main" val="45367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66B3E"/>
        </a:solidFill>
        <a:effectLst/>
      </p:bgPr>
    </p:bg>
    <p:spTree>
      <p:nvGrpSpPr>
        <p:cNvPr id="1" name="">
          <a:extLst>
            <a:ext uri="{FF2B5EF4-FFF2-40B4-BE49-F238E27FC236}">
              <a16:creationId xmlns:a16="http://schemas.microsoft.com/office/drawing/2014/main" id="{27F9E5CE-0636-0B93-715A-8E3DB08AC61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CDACC2B-875B-54F4-97F6-1EBE9B484B56}"/>
              </a:ext>
            </a:extLst>
          </p:cNvPr>
          <p:cNvSpPr txBox="1"/>
          <p:nvPr/>
        </p:nvSpPr>
        <p:spPr>
          <a:xfrm>
            <a:off x="1658180" y="2705725"/>
            <a:ext cx="887564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¿Qué te detiene a formar parte del cambio? </a:t>
            </a:r>
          </a:p>
        </p:txBody>
      </p:sp>
    </p:spTree>
    <p:extLst>
      <p:ext uri="{BB962C8B-B14F-4D97-AF65-F5344CB8AC3E}">
        <p14:creationId xmlns:p14="http://schemas.microsoft.com/office/powerpoint/2010/main" val="264631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D6A0ACA-B143-7D3C-603E-0D86056272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5000" contrast="23000"/>
                    </a14:imgEffect>
                  </a14:imgLayer>
                </a14:imgProps>
              </a:ext>
            </a:extLst>
          </a:blip>
          <a:stretch>
            <a:fillRect/>
          </a:stretch>
        </p:blipFill>
        <p:spPr>
          <a:xfrm>
            <a:off x="0" y="0"/>
            <a:ext cx="12192000" cy="6858000"/>
          </a:xfrm>
          <a:prstGeom prst="rect">
            <a:avLst/>
          </a:prstGeom>
        </p:spPr>
      </p:pic>
      <p:sp>
        <p:nvSpPr>
          <p:cNvPr id="9" name="Rectángulo redondeado 8">
            <a:extLst>
              <a:ext uri="{FF2B5EF4-FFF2-40B4-BE49-F238E27FC236}">
                <a16:creationId xmlns:a16="http://schemas.microsoft.com/office/drawing/2014/main" id="{ED32E6BE-74EF-EEC7-BFEE-FFAF5D1CFE38}"/>
              </a:ext>
            </a:extLst>
          </p:cNvPr>
          <p:cNvSpPr/>
          <p:nvPr/>
        </p:nvSpPr>
        <p:spPr>
          <a:xfrm>
            <a:off x="4059818" y="643831"/>
            <a:ext cx="4019550"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 la confrontación o represalias</a:t>
            </a:r>
          </a:p>
        </p:txBody>
      </p:sp>
      <p:sp>
        <p:nvSpPr>
          <p:cNvPr id="10" name="Rectángulo redondeado 9">
            <a:extLst>
              <a:ext uri="{FF2B5EF4-FFF2-40B4-BE49-F238E27FC236}">
                <a16:creationId xmlns:a16="http://schemas.microsoft.com/office/drawing/2014/main" id="{0E699EC5-6256-DD6D-AFB0-0FB25F172E4B}"/>
              </a:ext>
            </a:extLst>
          </p:cNvPr>
          <p:cNvSpPr/>
          <p:nvPr/>
        </p:nvSpPr>
        <p:spPr>
          <a:xfrm>
            <a:off x="7985520" y="3538662"/>
            <a:ext cx="3450662"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Cultura del silencio </a:t>
            </a:r>
          </a:p>
        </p:txBody>
      </p:sp>
      <p:sp>
        <p:nvSpPr>
          <p:cNvPr id="11" name="Rectángulo redondeado 10">
            <a:extLst>
              <a:ext uri="{FF2B5EF4-FFF2-40B4-BE49-F238E27FC236}">
                <a16:creationId xmlns:a16="http://schemas.microsoft.com/office/drawing/2014/main" id="{DA151952-C943-3218-0768-A071DDCC43F5}"/>
              </a:ext>
            </a:extLst>
          </p:cNvPr>
          <p:cNvSpPr/>
          <p:nvPr/>
        </p:nvSpPr>
        <p:spPr>
          <a:xfrm>
            <a:off x="1144626" y="616213"/>
            <a:ext cx="2554867"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Indiferencia</a:t>
            </a:r>
          </a:p>
        </p:txBody>
      </p:sp>
      <p:sp>
        <p:nvSpPr>
          <p:cNvPr id="12" name="Rectángulo redondeado 11">
            <a:extLst>
              <a:ext uri="{FF2B5EF4-FFF2-40B4-BE49-F238E27FC236}">
                <a16:creationId xmlns:a16="http://schemas.microsoft.com/office/drawing/2014/main" id="{1CF13370-D25B-B585-4F20-C3FE334B2724}"/>
              </a:ext>
            </a:extLst>
          </p:cNvPr>
          <p:cNvSpPr/>
          <p:nvPr/>
        </p:nvSpPr>
        <p:spPr>
          <a:xfrm>
            <a:off x="907453" y="3530653"/>
            <a:ext cx="3450662"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Falta de confianza en las autoridades</a:t>
            </a:r>
          </a:p>
        </p:txBody>
      </p:sp>
      <p:sp>
        <p:nvSpPr>
          <p:cNvPr id="13" name="Rectángulo redondeado 12">
            <a:extLst>
              <a:ext uri="{FF2B5EF4-FFF2-40B4-BE49-F238E27FC236}">
                <a16:creationId xmlns:a16="http://schemas.microsoft.com/office/drawing/2014/main" id="{F65CB775-6DAF-F78F-1FD4-C46B2AEAC3A2}"/>
              </a:ext>
            </a:extLst>
          </p:cNvPr>
          <p:cNvSpPr/>
          <p:nvPr/>
        </p:nvSpPr>
        <p:spPr>
          <a:xfrm>
            <a:off x="6260189" y="2093321"/>
            <a:ext cx="3450662"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Falta de claridad en las leyes</a:t>
            </a:r>
          </a:p>
        </p:txBody>
      </p:sp>
      <p:sp>
        <p:nvSpPr>
          <p:cNvPr id="14" name="Rectángulo redondeado 13">
            <a:extLst>
              <a:ext uri="{FF2B5EF4-FFF2-40B4-BE49-F238E27FC236}">
                <a16:creationId xmlns:a16="http://schemas.microsoft.com/office/drawing/2014/main" id="{253884F3-229E-85D3-5B85-C22D5817B7B9}"/>
              </a:ext>
            </a:extLst>
          </p:cNvPr>
          <p:cNvSpPr/>
          <p:nvPr/>
        </p:nvSpPr>
        <p:spPr>
          <a:xfrm>
            <a:off x="2453185" y="2093321"/>
            <a:ext cx="3450661"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Conformidad social</a:t>
            </a:r>
          </a:p>
        </p:txBody>
      </p:sp>
      <p:sp>
        <p:nvSpPr>
          <p:cNvPr id="15" name="Rectángulo redondeado 14">
            <a:extLst>
              <a:ext uri="{FF2B5EF4-FFF2-40B4-BE49-F238E27FC236}">
                <a16:creationId xmlns:a16="http://schemas.microsoft.com/office/drawing/2014/main" id="{0B62F260-A92C-1C6B-A29D-08C86DB99E2D}"/>
              </a:ext>
            </a:extLst>
          </p:cNvPr>
          <p:cNvSpPr/>
          <p:nvPr/>
        </p:nvSpPr>
        <p:spPr>
          <a:xfrm>
            <a:off x="8439694" y="629786"/>
            <a:ext cx="2542314"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al juicio</a:t>
            </a:r>
          </a:p>
        </p:txBody>
      </p:sp>
      <p:sp>
        <p:nvSpPr>
          <p:cNvPr id="16" name="Rectángulo redondeado 15">
            <a:extLst>
              <a:ext uri="{FF2B5EF4-FFF2-40B4-BE49-F238E27FC236}">
                <a16:creationId xmlns:a16="http://schemas.microsoft.com/office/drawing/2014/main" id="{9359787F-DCDC-58D5-BBF5-DB4E7FA0DEAD}"/>
              </a:ext>
            </a:extLst>
          </p:cNvPr>
          <p:cNvSpPr/>
          <p:nvPr/>
        </p:nvSpPr>
        <p:spPr>
          <a:xfrm>
            <a:off x="5202446" y="5102934"/>
            <a:ext cx="3217653"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 la crítica</a:t>
            </a:r>
          </a:p>
        </p:txBody>
      </p:sp>
      <p:sp>
        <p:nvSpPr>
          <p:cNvPr id="17" name="Rectángulo redondeado 16">
            <a:extLst>
              <a:ext uri="{FF2B5EF4-FFF2-40B4-BE49-F238E27FC236}">
                <a16:creationId xmlns:a16="http://schemas.microsoft.com/office/drawing/2014/main" id="{D19F4B95-C715-1842-0968-39313CEA7C4F}"/>
              </a:ext>
            </a:extLst>
          </p:cNvPr>
          <p:cNvSpPr/>
          <p:nvPr/>
        </p:nvSpPr>
        <p:spPr>
          <a:xfrm>
            <a:off x="597820" y="5102934"/>
            <a:ext cx="4363051"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Inseguridad sobre la propia capacidad para ayudar</a:t>
            </a:r>
          </a:p>
        </p:txBody>
      </p:sp>
      <p:sp>
        <p:nvSpPr>
          <p:cNvPr id="18" name="Rectángulo redondeado 17">
            <a:extLst>
              <a:ext uri="{FF2B5EF4-FFF2-40B4-BE49-F238E27FC236}">
                <a16:creationId xmlns:a16="http://schemas.microsoft.com/office/drawing/2014/main" id="{D9373E70-8A1B-491E-3F25-09B349CBC239}"/>
              </a:ext>
            </a:extLst>
          </p:cNvPr>
          <p:cNvSpPr/>
          <p:nvPr/>
        </p:nvSpPr>
        <p:spPr>
          <a:xfrm>
            <a:off x="4817554" y="3538662"/>
            <a:ext cx="2708526"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 ser conflictivos</a:t>
            </a:r>
          </a:p>
        </p:txBody>
      </p:sp>
      <p:sp>
        <p:nvSpPr>
          <p:cNvPr id="19" name="Rectángulo redondeado 18">
            <a:extLst>
              <a:ext uri="{FF2B5EF4-FFF2-40B4-BE49-F238E27FC236}">
                <a16:creationId xmlns:a16="http://schemas.microsoft.com/office/drawing/2014/main" id="{8C287D4F-B3B3-3DAB-9CF4-2C7A493F559B}"/>
              </a:ext>
            </a:extLst>
          </p:cNvPr>
          <p:cNvSpPr/>
          <p:nvPr/>
        </p:nvSpPr>
        <p:spPr>
          <a:xfrm>
            <a:off x="8697223" y="5102934"/>
            <a:ext cx="3217653"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Desconocimiento</a:t>
            </a:r>
          </a:p>
        </p:txBody>
      </p:sp>
    </p:spTree>
    <p:extLst>
      <p:ext uri="{BB962C8B-B14F-4D97-AF65-F5344CB8AC3E}">
        <p14:creationId xmlns:p14="http://schemas.microsoft.com/office/powerpoint/2010/main" val="159532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A69304-2E1F-4922-3BCB-1C5D49235734}"/>
              </a:ext>
            </a:extLst>
          </p:cNvPr>
          <p:cNvSpPr txBox="1"/>
          <p:nvPr/>
        </p:nvSpPr>
        <p:spPr>
          <a:xfrm>
            <a:off x="1029588" y="1536174"/>
            <a:ext cx="101328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verdadera transformación comienza cuando decidimos dejar de ser </a:t>
            </a:r>
            <a:r>
              <a:rPr kumimoji="0" lang="es-MX" sz="6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personas espectadoras</a:t>
            </a:r>
          </a:p>
        </p:txBody>
      </p:sp>
    </p:spTree>
    <p:extLst>
      <p:ext uri="{BB962C8B-B14F-4D97-AF65-F5344CB8AC3E}">
        <p14:creationId xmlns:p14="http://schemas.microsoft.com/office/powerpoint/2010/main" val="32071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536174"/>
            <a:ext cx="101328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verdadera transformación comienza cuando decidimos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ser </a:t>
            </a:r>
            <a:r>
              <a:rPr kumimoji="0" lang="es-MX" sz="6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personas activas</a:t>
            </a:r>
          </a:p>
        </p:txBody>
      </p:sp>
    </p:spTree>
    <p:extLst>
      <p:ext uri="{BB962C8B-B14F-4D97-AF65-F5344CB8AC3E}">
        <p14:creationId xmlns:p14="http://schemas.microsoft.com/office/powerpoint/2010/main" val="297296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58F16F8-3BA4-446E-B043-29C091668D8F}"/>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5" name="CuadroTexto 4">
            <a:extLst>
              <a:ext uri="{FF2B5EF4-FFF2-40B4-BE49-F238E27FC236}">
                <a16:creationId xmlns:a16="http://schemas.microsoft.com/office/drawing/2014/main" id="{00805E18-1C07-315A-2111-4A109FD74E73}"/>
              </a:ext>
            </a:extLst>
          </p:cNvPr>
          <p:cNvSpPr txBox="1"/>
          <p:nvPr/>
        </p:nvSpPr>
        <p:spPr>
          <a:xfrm>
            <a:off x="0" y="3053803"/>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u="none" strike="noStrike" kern="1200" cap="none" spc="0" normalizeH="0" baseline="0" noProof="0" dirty="0">
                <a:ln>
                  <a:noFill/>
                </a:ln>
                <a:solidFill>
                  <a:prstClr val="white"/>
                </a:solidFill>
                <a:effectLst/>
                <a:uLnTx/>
                <a:uFillTx/>
                <a:latin typeface="Avenir Heavy" panose="02000503020000020003" pitchFamily="2" charset="0"/>
              </a:rPr>
              <a:t>5 TIPS PARA SER</a:t>
            </a:r>
            <a:r>
              <a:rPr kumimoji="0" lang="es-MX" sz="4400" b="1" u="none" strike="noStrike" kern="1200" cap="none" spc="0" normalizeH="0" noProof="0" dirty="0">
                <a:ln>
                  <a:noFill/>
                </a:ln>
                <a:solidFill>
                  <a:prstClr val="white"/>
                </a:solidFill>
                <a:effectLst/>
                <a:uLnTx/>
                <a:uFillTx/>
                <a:latin typeface="Avenir Heavy" panose="02000503020000020003" pitchFamily="2" charset="0"/>
              </a:rPr>
              <a:t> PARTE DEL CAMBIO</a:t>
            </a:r>
            <a:endParaRPr kumimoji="0" lang="es-MX" sz="4400" b="1" u="none" strike="noStrike" kern="1200" cap="none" spc="0" normalizeH="0" baseline="0" noProof="0" dirty="0">
              <a:ln>
                <a:noFill/>
              </a:ln>
              <a:solidFill>
                <a:srgbClr val="6ABEEF"/>
              </a:solidFill>
              <a:effectLst/>
              <a:uLnTx/>
              <a:uFillTx/>
              <a:latin typeface="Avenir Heavy" panose="02000503020000020003" pitchFamily="2" charset="0"/>
            </a:endParaRPr>
          </a:p>
        </p:txBody>
      </p:sp>
      <mc:AlternateContent xmlns:mc="http://schemas.openxmlformats.org/markup-compatibility/2006">
        <mc:Choice xmlns:p14="http://schemas.microsoft.com/office/powerpoint/2010/main" Requires="p14">
          <p:contentPart p14:bwMode="auto" r:id="rId4">
            <p14:nvContentPartPr>
              <p14:cNvPr id="6" name="Entrada de lápiz 5">
                <a:extLst>
                  <a:ext uri="{FF2B5EF4-FFF2-40B4-BE49-F238E27FC236}">
                    <a16:creationId xmlns:a16="http://schemas.microsoft.com/office/drawing/2014/main" id="{86D52E34-E814-30CD-416C-7141F44BA2E1}"/>
                  </a:ext>
                </a:extLst>
              </p14:cNvPr>
              <p14:cNvContentPartPr/>
              <p14:nvPr/>
            </p14:nvContentPartPr>
            <p14:xfrm>
              <a:off x="2881553" y="4080160"/>
              <a:ext cx="6428894" cy="87500"/>
            </p14:xfrm>
          </p:contentPart>
        </mc:Choice>
        <mc:Fallback>
          <p:pic>
            <p:nvPicPr>
              <p:cNvPr id="6" name="Entrada de lápiz 5">
                <a:extLst>
                  <a:ext uri="{FF2B5EF4-FFF2-40B4-BE49-F238E27FC236}">
                    <a16:creationId xmlns:a16="http://schemas.microsoft.com/office/drawing/2014/main" id="{86D52E34-E814-30CD-416C-7141F44BA2E1}"/>
                  </a:ext>
                </a:extLst>
              </p:cNvPr>
              <p:cNvPicPr/>
              <p:nvPr/>
            </p:nvPicPr>
            <p:blipFill>
              <a:blip r:embed="rId5"/>
              <a:stretch>
                <a:fillRect/>
              </a:stretch>
            </p:blipFill>
            <p:spPr>
              <a:xfrm>
                <a:off x="2845553" y="4044152"/>
                <a:ext cx="6500534" cy="159156"/>
              </a:xfrm>
              <a:prstGeom prst="rect">
                <a:avLst/>
              </a:prstGeom>
            </p:spPr>
          </p:pic>
        </mc:Fallback>
      </mc:AlternateContent>
    </p:spTree>
    <p:extLst>
      <p:ext uri="{BB962C8B-B14F-4D97-AF65-F5344CB8AC3E}">
        <p14:creationId xmlns:p14="http://schemas.microsoft.com/office/powerpoint/2010/main" val="221245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750"/>
                            </p:stCondLst>
                            <p:childTnLst>
                              <p:par>
                                <p:cTn id="9" presetID="6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1</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05917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Cuestiónate</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422825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Llamada rectangular redondeada 2">
            <a:extLst>
              <a:ext uri="{FF2B5EF4-FFF2-40B4-BE49-F238E27FC236}">
                <a16:creationId xmlns:a16="http://schemas.microsoft.com/office/drawing/2014/main" id="{6FCA5306-D34E-6E86-B53D-EE9F42C50A57}"/>
              </a:ext>
            </a:extLst>
          </p:cNvPr>
          <p:cNvSpPr/>
          <p:nvPr/>
        </p:nvSpPr>
        <p:spPr>
          <a:xfrm>
            <a:off x="526048" y="461512"/>
            <a:ext cx="3576731" cy="1782924"/>
          </a:xfrm>
          <a:prstGeom prst="wedgeRoundRectCallout">
            <a:avLst>
              <a:gd name="adj1" fmla="val -29573"/>
              <a:gd name="adj2" fmla="val 6514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tratando a todas las personas con igual respeto?</a:t>
            </a:r>
          </a:p>
        </p:txBody>
      </p:sp>
      <p:sp>
        <p:nvSpPr>
          <p:cNvPr id="4" name="Llamada rectangular redondeada 3">
            <a:extLst>
              <a:ext uri="{FF2B5EF4-FFF2-40B4-BE49-F238E27FC236}">
                <a16:creationId xmlns:a16="http://schemas.microsoft.com/office/drawing/2014/main" id="{EC550FFA-1AF9-2C4E-6B6E-5AEBC11FA753}"/>
              </a:ext>
            </a:extLst>
          </p:cNvPr>
          <p:cNvSpPr/>
          <p:nvPr/>
        </p:nvSpPr>
        <p:spPr>
          <a:xfrm>
            <a:off x="526047" y="2708865"/>
            <a:ext cx="4244736" cy="1782924"/>
          </a:xfrm>
          <a:prstGeom prst="wedgeRoundRectCallout">
            <a:avLst>
              <a:gd name="adj1" fmla="val 20644"/>
              <a:gd name="adj2" fmla="val -67553"/>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tomando medidas para desafiar y cambiar mis prejuicios?</a:t>
            </a:r>
          </a:p>
        </p:txBody>
      </p:sp>
      <p:sp>
        <p:nvSpPr>
          <p:cNvPr id="5" name="Llamada rectangular redondeada 4">
            <a:extLst>
              <a:ext uri="{FF2B5EF4-FFF2-40B4-BE49-F238E27FC236}">
                <a16:creationId xmlns:a16="http://schemas.microsoft.com/office/drawing/2014/main" id="{F34E8DA7-B739-85CC-CE07-74F123ACD1C3}"/>
              </a:ext>
            </a:extLst>
          </p:cNvPr>
          <p:cNvSpPr/>
          <p:nvPr/>
        </p:nvSpPr>
        <p:spPr>
          <a:xfrm>
            <a:off x="526047" y="4811841"/>
            <a:ext cx="4244736" cy="1584647"/>
          </a:xfrm>
          <a:prstGeom prst="wedgeRoundRectCallout">
            <a:avLst>
              <a:gd name="adj1" fmla="val 56942"/>
              <a:gd name="adj2" fmla="val -2020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haciendo/diciendo lo correcto?</a:t>
            </a:r>
          </a:p>
        </p:txBody>
      </p:sp>
      <p:sp>
        <p:nvSpPr>
          <p:cNvPr id="6" name="Llamada rectangular redondeada 5">
            <a:extLst>
              <a:ext uri="{FF2B5EF4-FFF2-40B4-BE49-F238E27FC236}">
                <a16:creationId xmlns:a16="http://schemas.microsoft.com/office/drawing/2014/main" id="{4D7E5A22-171A-A6AC-C4DC-81FF805F43FF}"/>
              </a:ext>
            </a:extLst>
          </p:cNvPr>
          <p:cNvSpPr/>
          <p:nvPr/>
        </p:nvSpPr>
        <p:spPr>
          <a:xfrm>
            <a:off x="5558589" y="3850106"/>
            <a:ext cx="6107364" cy="2546382"/>
          </a:xfrm>
          <a:prstGeom prst="wedgeRoundRectCallout">
            <a:avLst>
              <a:gd name="adj1" fmla="val -58325"/>
              <a:gd name="adj2" fmla="val -20227"/>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dispuesto/a a admitir y corregir mis errores si descubro que he contribuido a la desigualdad o la injusticia?</a:t>
            </a:r>
          </a:p>
        </p:txBody>
      </p:sp>
      <p:sp>
        <p:nvSpPr>
          <p:cNvPr id="7" name="Llamada rectangular redondeada 6">
            <a:extLst>
              <a:ext uri="{FF2B5EF4-FFF2-40B4-BE49-F238E27FC236}">
                <a16:creationId xmlns:a16="http://schemas.microsoft.com/office/drawing/2014/main" id="{FA90ACEF-B280-D16E-8981-698739259F5F}"/>
              </a:ext>
            </a:extLst>
          </p:cNvPr>
          <p:cNvSpPr/>
          <p:nvPr/>
        </p:nvSpPr>
        <p:spPr>
          <a:xfrm>
            <a:off x="5298850" y="2244435"/>
            <a:ext cx="5673949" cy="1355891"/>
          </a:xfrm>
          <a:prstGeom prst="wedgeRoundRectCallout">
            <a:avLst>
              <a:gd name="adj1" fmla="val 59760"/>
              <a:gd name="adj2" fmla="val 21524"/>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contribuyendo a la creación de un ambiente seguro?</a:t>
            </a:r>
          </a:p>
        </p:txBody>
      </p:sp>
      <p:sp>
        <p:nvSpPr>
          <p:cNvPr id="8" name="Llamada rectangular redondeada 7">
            <a:extLst>
              <a:ext uri="{FF2B5EF4-FFF2-40B4-BE49-F238E27FC236}">
                <a16:creationId xmlns:a16="http://schemas.microsoft.com/office/drawing/2014/main" id="{2C821467-9D0E-AF88-E173-8618F1D522CA}"/>
              </a:ext>
            </a:extLst>
          </p:cNvPr>
          <p:cNvSpPr/>
          <p:nvPr/>
        </p:nvSpPr>
        <p:spPr>
          <a:xfrm>
            <a:off x="4770782" y="336621"/>
            <a:ext cx="6895169" cy="1782924"/>
          </a:xfrm>
          <a:prstGeom prst="wedgeRoundRectCallout">
            <a:avLst>
              <a:gd name="adj1" fmla="val -54129"/>
              <a:gd name="adj2" fmla="val 20603"/>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¿Qué he cambiado de mi persona en los últimos años y cómo eso contribuye a mi entorno?</a:t>
            </a:r>
          </a:p>
        </p:txBody>
      </p:sp>
    </p:spTree>
    <p:extLst>
      <p:ext uri="{BB962C8B-B14F-4D97-AF65-F5344CB8AC3E}">
        <p14:creationId xmlns:p14="http://schemas.microsoft.com/office/powerpoint/2010/main" val="1873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337371-E8E2-3F0B-CBBD-02C53BC34FCE}"/>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10" name="Google Shape;60;p13">
            <a:extLst>
              <a:ext uri="{FF2B5EF4-FFF2-40B4-BE49-F238E27FC236}">
                <a16:creationId xmlns:a16="http://schemas.microsoft.com/office/drawing/2014/main" id="{403A32B4-5627-BFCF-E76D-FE49271A5A86}"/>
              </a:ext>
            </a:extLst>
          </p:cNvPr>
          <p:cNvSpPr txBox="1"/>
          <p:nvPr/>
        </p:nvSpPr>
        <p:spPr>
          <a:xfrm>
            <a:off x="667747" y="1793629"/>
            <a:ext cx="10856505" cy="3270738"/>
          </a:xfrm>
          <a:prstGeom prst="rect">
            <a:avLst/>
          </a:prstGeom>
          <a:noFill/>
          <a:ln>
            <a:noFill/>
          </a:ln>
        </p:spPr>
        <p:txBody>
          <a:bodyPr spcFirstLastPara="1" wrap="square" lIns="121900" tIns="121900" rIns="121900" bIns="121900" anchor="ctr" anchorCtr="0">
            <a:noAutofit/>
          </a:bodyPr>
          <a:lstStyle/>
          <a:p>
            <a:pPr algn="ctr"/>
            <a:r>
              <a:rPr lang="es-MX" sz="4000" b="1" dirty="0">
                <a:solidFill>
                  <a:srgbClr val="FFFFFF"/>
                </a:solidFill>
                <a:effectLst/>
                <a:latin typeface="Avenir Black" panose="02000503020000020003" pitchFamily="2" charset="0"/>
              </a:rPr>
              <a:t>¿Estamos haciendo que el silencio siga creciendo o creando lugares donde esas historias pueden salir a la luz?</a:t>
            </a:r>
          </a:p>
        </p:txBody>
      </p:sp>
    </p:spTree>
    <p:extLst>
      <p:ext uri="{BB962C8B-B14F-4D97-AF65-F5344CB8AC3E}">
        <p14:creationId xmlns:p14="http://schemas.microsoft.com/office/powerpoint/2010/main" val="3427747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2</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Infórmate</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247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A7146F-E766-5DE0-F662-BCA590485A40}"/>
              </a:ext>
            </a:extLst>
          </p:cNvPr>
          <p:cNvSpPr txBox="1"/>
          <p:nvPr/>
        </p:nvSpPr>
        <p:spPr>
          <a:xfrm>
            <a:off x="0" y="2093297"/>
            <a:ext cx="122377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información</a:t>
            </a:r>
            <a:endParaRPr kumimoji="0" lang="es-MX" sz="6000" b="1" i="0" u="none" strike="noStrike" kern="1200" cap="none" spc="0" normalizeH="0" baseline="0" noProof="0" dirty="0">
              <a:ln>
                <a:noFill/>
              </a:ln>
              <a:solidFill>
                <a:srgbClr val="7870C6"/>
              </a:solidFill>
              <a:effectLst/>
              <a:uLnTx/>
              <a:uFillTx/>
              <a:latin typeface="Avenir Black" panose="02000503020000020003" pitchFamily="2" charset="0"/>
              <a:ea typeface="+mn-ea"/>
              <a:cs typeface="+mn-cs"/>
            </a:endParaRPr>
          </a:p>
        </p:txBody>
      </p:sp>
      <p:sp>
        <p:nvSpPr>
          <p:cNvPr id="5" name="CuadroTexto 4">
            <a:extLst>
              <a:ext uri="{FF2B5EF4-FFF2-40B4-BE49-F238E27FC236}">
                <a16:creationId xmlns:a16="http://schemas.microsoft.com/office/drawing/2014/main" id="{F2DF1001-E6C0-A7E9-8D70-3395F1EE3913}"/>
              </a:ext>
            </a:extLst>
          </p:cNvPr>
          <p:cNvSpPr txBox="1"/>
          <p:nvPr/>
        </p:nvSpPr>
        <p:spPr>
          <a:xfrm>
            <a:off x="0" y="3108960"/>
            <a:ext cx="1223771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5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ES PODER</a:t>
            </a:r>
          </a:p>
        </p:txBody>
      </p:sp>
    </p:spTree>
    <p:extLst>
      <p:ext uri="{BB962C8B-B14F-4D97-AF65-F5344CB8AC3E}">
        <p14:creationId xmlns:p14="http://schemas.microsoft.com/office/powerpoint/2010/main" val="219374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892C7"/>
        </a:solidFill>
        <a:effectLst/>
      </p:bgPr>
    </p:bg>
    <p:spTree>
      <p:nvGrpSpPr>
        <p:cNvPr id="1" name=""/>
        <p:cNvGrpSpPr/>
        <p:nvPr/>
      </p:nvGrpSpPr>
      <p:grpSpPr>
        <a:xfrm>
          <a:off x="0" y="0"/>
          <a:ext cx="0" cy="0"/>
          <a:chOff x="0" y="0"/>
          <a:chExt cx="0" cy="0"/>
        </a:xfrm>
      </p:grpSpPr>
      <p:pic>
        <p:nvPicPr>
          <p:cNvPr id="13" name="material gráfico ppt" descr="material gráfico ppt">
            <a:hlinkClick r:id="" action="ppaction://media"/>
            <a:extLst>
              <a:ext uri="{FF2B5EF4-FFF2-40B4-BE49-F238E27FC236}">
                <a16:creationId xmlns:a16="http://schemas.microsoft.com/office/drawing/2014/main" id="{42ECD7ED-B502-A646-A970-25202D253B2F}"/>
              </a:ext>
            </a:extLst>
          </p:cNvPr>
          <p:cNvPicPr>
            <a:picLocks noChangeAspect="1"/>
          </p:cNvPicPr>
          <p:nvPr>
            <a:videoFile r:link="rId1"/>
            <p:extLst>
              <p:ext uri="{DAA4B4D4-6D71-4841-9C94-3DE7FCFB9230}">
                <p14:media xmlns:p14="http://schemas.microsoft.com/office/powerpoint/2010/main" r:embed="rId2">
                  <p14:trim st="4240.4573"/>
                </p14:media>
              </p:ext>
            </p:extLst>
          </p:nvPr>
        </p:nvPicPr>
        <p:blipFill rotWithShape="1">
          <a:blip r:embed="rId5"/>
          <a:srcRect l="25051" t="4948" r="26161" b="3739"/>
          <a:stretch>
            <a:fillRect/>
          </a:stretch>
        </p:blipFill>
        <p:spPr>
          <a:xfrm>
            <a:off x="-21" y="87819"/>
            <a:ext cx="3345873" cy="6262255"/>
          </a:xfrm>
          <a:prstGeom prst="rect">
            <a:avLst/>
          </a:prstGeom>
        </p:spPr>
      </p:pic>
      <p:sp>
        <p:nvSpPr>
          <p:cNvPr id="4" name="CuadroTexto 3">
            <a:extLst>
              <a:ext uri="{FF2B5EF4-FFF2-40B4-BE49-F238E27FC236}">
                <a16:creationId xmlns:a16="http://schemas.microsoft.com/office/drawing/2014/main" id="{E1358FC2-A06B-A54D-B03B-B0A62BD0873C}"/>
              </a:ext>
            </a:extLst>
          </p:cNvPr>
          <p:cNvSpPr txBox="1"/>
          <p:nvPr/>
        </p:nvSpPr>
        <p:spPr>
          <a:xfrm>
            <a:off x="0" y="6150114"/>
            <a:ext cx="12191979" cy="707886"/>
          </a:xfrm>
          <a:prstGeom prst="rect">
            <a:avLst/>
          </a:prstGeom>
          <a:solidFill>
            <a:schemeClr val="tx1">
              <a:alpha val="50076"/>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El mundo está lleno de información</a:t>
            </a:r>
          </a:p>
        </p:txBody>
      </p:sp>
      <p:pic>
        <p:nvPicPr>
          <p:cNvPr id="10" name="Imagen 9">
            <a:extLst>
              <a:ext uri="{FF2B5EF4-FFF2-40B4-BE49-F238E27FC236}">
                <a16:creationId xmlns:a16="http://schemas.microsoft.com/office/drawing/2014/main" id="{E675EC0A-33D3-E541-B263-46C9F87AD0C4}"/>
              </a:ext>
            </a:extLst>
          </p:cNvPr>
          <p:cNvPicPr>
            <a:picLocks noChangeAspect="1"/>
          </p:cNvPicPr>
          <p:nvPr/>
        </p:nvPicPr>
        <p:blipFill rotWithShape="1">
          <a:blip r:embed="rId6"/>
          <a:srcRect l="15353" t="4343" r="16161" b="4343"/>
          <a:stretch/>
        </p:blipFill>
        <p:spPr>
          <a:xfrm>
            <a:off x="2939535" y="87819"/>
            <a:ext cx="4696692" cy="6262255"/>
          </a:xfrm>
          <a:prstGeom prst="rect">
            <a:avLst/>
          </a:prstGeom>
        </p:spPr>
      </p:pic>
      <p:pic>
        <p:nvPicPr>
          <p:cNvPr id="8" name="Imagen 7">
            <a:extLst>
              <a:ext uri="{FF2B5EF4-FFF2-40B4-BE49-F238E27FC236}">
                <a16:creationId xmlns:a16="http://schemas.microsoft.com/office/drawing/2014/main" id="{22D645E5-5681-6E41-A16F-77C499A1C85B}"/>
              </a:ext>
            </a:extLst>
          </p:cNvPr>
          <p:cNvPicPr>
            <a:picLocks noChangeAspect="1"/>
          </p:cNvPicPr>
          <p:nvPr/>
        </p:nvPicPr>
        <p:blipFill rotWithShape="1">
          <a:blip r:embed="rId7"/>
          <a:srcRect l="5656" t="23333" r="5860" b="22121"/>
          <a:stretch/>
        </p:blipFill>
        <p:spPr>
          <a:xfrm>
            <a:off x="6561329" y="2539550"/>
            <a:ext cx="6068291" cy="3740727"/>
          </a:xfrm>
          <a:prstGeom prst="rect">
            <a:avLst/>
          </a:prstGeom>
        </p:spPr>
      </p:pic>
    </p:spTree>
    <p:extLst>
      <p:ext uri="{BB962C8B-B14F-4D97-AF65-F5344CB8AC3E}">
        <p14:creationId xmlns:p14="http://schemas.microsoft.com/office/powerpoint/2010/main" val="141647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89F8A0-C1A2-C60B-D1C8-748A5A0FA79B}"/>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11" name="CuadroTexto 10">
            <a:extLst>
              <a:ext uri="{FF2B5EF4-FFF2-40B4-BE49-F238E27FC236}">
                <a16:creationId xmlns:a16="http://schemas.microsoft.com/office/drawing/2014/main" id="{F09B769C-1B5E-3F4A-B876-46EF0778D72C}"/>
              </a:ext>
            </a:extLst>
          </p:cNvPr>
          <p:cNvSpPr txBox="1"/>
          <p:nvPr/>
        </p:nvSpPr>
        <p:spPr>
          <a:xfrm>
            <a:off x="24687" y="298270"/>
            <a:ext cx="3915860" cy="646331"/>
          </a:xfrm>
          <a:prstGeom prst="rect">
            <a:avLst/>
          </a:prstGeom>
          <a:solidFill>
            <a:schemeClr val="tx1">
              <a:alpha val="50076"/>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Recursos extra</a:t>
            </a:r>
          </a:p>
        </p:txBody>
      </p:sp>
      <p:sp>
        <p:nvSpPr>
          <p:cNvPr id="3" name="CuadroTexto 2">
            <a:extLst>
              <a:ext uri="{FF2B5EF4-FFF2-40B4-BE49-F238E27FC236}">
                <a16:creationId xmlns:a16="http://schemas.microsoft.com/office/drawing/2014/main" id="{5061F36E-ECBC-28FA-F334-E6FCCA152A20}"/>
              </a:ext>
            </a:extLst>
          </p:cNvPr>
          <p:cNvSpPr txBox="1"/>
          <p:nvPr/>
        </p:nvSpPr>
        <p:spPr>
          <a:xfrm>
            <a:off x="3545668" y="2209631"/>
            <a:ext cx="510066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400" kern="1200" dirty="0">
                <a:solidFill>
                  <a:schemeClr val="bg1"/>
                </a:solidFill>
                <a:latin typeface="Avenir" panose="02000503020000020003" pitchFamily="2" charset="0"/>
                <a:ea typeface="+mn-ea"/>
                <a:cs typeface="+mn-cs"/>
              </a:rPr>
              <a:t>Esta diapositiva dependerá de lo que se necesite para cada población objetivo, su familiaridad con el tema, etc. En esta sección se insertarán QRs con distintos recursos, bibliografía y material para las personas participantes. </a:t>
            </a:r>
            <a:endParaRPr kumimoji="0" lang="es-MX" sz="2400" b="0" i="0" u="none" strike="noStrike" kern="1200" cap="none" spc="0" normalizeH="0" baseline="0" noProof="0" dirty="0">
              <a:ln>
                <a:noFill/>
              </a:ln>
              <a:solidFill>
                <a:schemeClr val="bg1"/>
              </a:solidFill>
              <a:effectLst/>
              <a:uLnTx/>
              <a:uFillTx/>
              <a:latin typeface="Avenir" panose="02000503020000020003" pitchFamily="2" charset="0"/>
              <a:ea typeface="+mn-ea"/>
              <a:cs typeface="+mn-cs"/>
            </a:endParaRPr>
          </a:p>
        </p:txBody>
      </p:sp>
    </p:spTree>
    <p:extLst>
      <p:ext uri="{BB962C8B-B14F-4D97-AF65-F5344CB8AC3E}">
        <p14:creationId xmlns:p14="http://schemas.microsoft.com/office/powerpoint/2010/main" val="342130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3</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Alza la voz</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893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40340E9-20AB-C6A2-C6DB-109AD61E6B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1000" contrast="31000"/>
                    </a14:imgEffect>
                  </a14:imgLayer>
                </a14:imgProps>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F6674BA8-839A-0597-A5E0-8274A002EF16}"/>
              </a:ext>
            </a:extLst>
          </p:cNvPr>
          <p:cNvSpPr txBox="1"/>
          <p:nvPr/>
        </p:nvSpPr>
        <p:spPr>
          <a:xfrm>
            <a:off x="0" y="3044279"/>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 Reconoce y desafía prácticas indebidas</a:t>
            </a:r>
          </a:p>
        </p:txBody>
      </p:sp>
    </p:spTree>
    <p:extLst>
      <p:ext uri="{BB962C8B-B14F-4D97-AF65-F5344CB8AC3E}">
        <p14:creationId xmlns:p14="http://schemas.microsoft.com/office/powerpoint/2010/main" val="328493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6DEB817-6A58-6A99-A574-2DE95B27661C}"/>
            </a:ext>
          </a:extLst>
        </p:cNvPr>
        <p:cNvGrpSpPr/>
        <p:nvPr/>
      </p:nvGrpSpPr>
      <p:grpSpPr>
        <a:xfrm>
          <a:off x="0" y="0"/>
          <a:ext cx="0" cy="0"/>
          <a:chOff x="0" y="0"/>
          <a:chExt cx="0" cy="0"/>
        </a:xfrm>
      </p:grpSpPr>
      <p:sp>
        <p:nvSpPr>
          <p:cNvPr id="4" name="Google Shape;502;p31">
            <a:extLst>
              <a:ext uri="{FF2B5EF4-FFF2-40B4-BE49-F238E27FC236}">
                <a16:creationId xmlns:a16="http://schemas.microsoft.com/office/drawing/2014/main" id="{BEB54890-F29F-D225-E747-01F2F5B01EFF}"/>
              </a:ext>
            </a:extLst>
          </p:cNvPr>
          <p:cNvSpPr txBox="1"/>
          <p:nvPr/>
        </p:nvSpPr>
        <p:spPr>
          <a:xfrm>
            <a:off x="1574799" y="896372"/>
            <a:ext cx="990600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lang="es-MX" sz="3200" b="1" noProof="0" dirty="0">
                <a:latin typeface="Avenir"/>
                <a:ea typeface="Avenir"/>
                <a:cs typeface="Avenir"/>
                <a:sym typeface="Avenir"/>
              </a:rPr>
              <a:t>Nota para facilitadorxs: </a:t>
            </a:r>
            <a:endParaRPr kumimoji="0" sz="1400" b="1"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8" name="CuadroTexto 7">
            <a:extLst>
              <a:ext uri="{FF2B5EF4-FFF2-40B4-BE49-F238E27FC236}">
                <a16:creationId xmlns:a16="http://schemas.microsoft.com/office/drawing/2014/main" id="{E61AF355-6693-46B8-DDAC-ADF74DDEC4A1}"/>
              </a:ext>
            </a:extLst>
          </p:cNvPr>
          <p:cNvSpPr txBox="1"/>
          <p:nvPr/>
        </p:nvSpPr>
        <p:spPr>
          <a:xfrm>
            <a:off x="1231231" y="2583490"/>
            <a:ext cx="98177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Aquí se debe elegir una de las dos opciones de actividad, dependiendo de la población objetivo y está a discreción de las personas facilitadoras.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kern="1200" dirty="0">
              <a:solidFill>
                <a:prstClr val="black"/>
              </a:solidFill>
              <a:latin typeface="Avenir"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continuación se incluyen las diapositivas con diseño para ambas opciones de actividad. </a:t>
            </a:r>
          </a:p>
        </p:txBody>
      </p:sp>
      <p:pic>
        <p:nvPicPr>
          <p:cNvPr id="12" name="Gráfico 11" descr="Warning contorno">
            <a:extLst>
              <a:ext uri="{FF2B5EF4-FFF2-40B4-BE49-F238E27FC236}">
                <a16:creationId xmlns:a16="http://schemas.microsoft.com/office/drawing/2014/main" id="{710D8EF8-7AFE-9FB9-C8BA-0FA2E0EA0F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0583" y="696237"/>
            <a:ext cx="914400" cy="914400"/>
          </a:xfrm>
          <a:prstGeom prst="rect">
            <a:avLst/>
          </a:prstGeom>
        </p:spPr>
      </p:pic>
    </p:spTree>
    <p:extLst>
      <p:ext uri="{BB962C8B-B14F-4D97-AF65-F5344CB8AC3E}">
        <p14:creationId xmlns:p14="http://schemas.microsoft.com/office/powerpoint/2010/main" val="151712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40A5491-178F-FF26-CCE0-0D22D49D6B19}"/>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D8C07652-2E9B-CB7E-53B5-5AD121B00DAE}"/>
              </a:ext>
            </a:extLst>
          </p:cNvPr>
          <p:cNvSpPr txBox="1"/>
          <p:nvPr/>
        </p:nvSpPr>
        <p:spPr>
          <a:xfrm>
            <a:off x="0" y="2705725"/>
            <a:ext cx="12192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Opción de actividad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4400" b="1" kern="1200" dirty="0">
                <a:solidFill>
                  <a:srgbClr val="F66B3E"/>
                </a:solidFill>
                <a:latin typeface="Avenir Black" panose="02000503020000020003" pitchFamily="2" charset="0"/>
                <a:ea typeface="+mn-ea"/>
                <a:cs typeface="+mn-cs"/>
              </a:rPr>
              <a:t>Zona de confort, aprendizaje y pánico</a:t>
            </a:r>
            <a:endParaRPr kumimoji="0" lang="es-MX" sz="44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20819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2CFBDAF-FAE5-98F0-AC9A-48CC58EA6B06}"/>
            </a:ext>
          </a:extLst>
        </p:cNvPr>
        <p:cNvGrpSpPr/>
        <p:nvPr/>
      </p:nvGrpSpPr>
      <p:grpSpPr>
        <a:xfrm>
          <a:off x="0" y="0"/>
          <a:ext cx="0" cy="0"/>
          <a:chOff x="0" y="0"/>
          <a:chExt cx="0" cy="0"/>
        </a:xfrm>
      </p:grpSpPr>
      <p:sp>
        <p:nvSpPr>
          <p:cNvPr id="5" name="Elipse 4">
            <a:extLst>
              <a:ext uri="{FF2B5EF4-FFF2-40B4-BE49-F238E27FC236}">
                <a16:creationId xmlns:a16="http://schemas.microsoft.com/office/drawing/2014/main" id="{E9F58E48-E4A8-8637-B44C-C7C4B0D9C1FF}"/>
              </a:ext>
            </a:extLst>
          </p:cNvPr>
          <p:cNvSpPr/>
          <p:nvPr/>
        </p:nvSpPr>
        <p:spPr>
          <a:xfrm>
            <a:off x="402770" y="35537"/>
            <a:ext cx="6786924" cy="6786924"/>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A96AF8"/>
              </a:solidFill>
              <a:effectLst/>
              <a:uLnTx/>
              <a:uFillTx/>
              <a:latin typeface="Calibri" panose="020F0502020204030204"/>
              <a:ea typeface="+mn-ea"/>
              <a:cs typeface="+mn-cs"/>
            </a:endParaRPr>
          </a:p>
        </p:txBody>
      </p:sp>
      <p:sp>
        <p:nvSpPr>
          <p:cNvPr id="6" name="Elipse 5">
            <a:extLst>
              <a:ext uri="{FF2B5EF4-FFF2-40B4-BE49-F238E27FC236}">
                <a16:creationId xmlns:a16="http://schemas.microsoft.com/office/drawing/2014/main" id="{B00B68F7-F889-FB7D-2BFD-1668F39B3375}"/>
              </a:ext>
            </a:extLst>
          </p:cNvPr>
          <p:cNvSpPr/>
          <p:nvPr/>
        </p:nvSpPr>
        <p:spPr>
          <a:xfrm>
            <a:off x="402770" y="721811"/>
            <a:ext cx="5414378" cy="541437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A6182780-4907-4951-CFEA-B74FDFBC98C8}"/>
              </a:ext>
            </a:extLst>
          </p:cNvPr>
          <p:cNvSpPr/>
          <p:nvPr/>
        </p:nvSpPr>
        <p:spPr>
          <a:xfrm>
            <a:off x="402770" y="1761783"/>
            <a:ext cx="3334432" cy="33344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ZONA DE COMFORT</a:t>
            </a:r>
          </a:p>
        </p:txBody>
      </p:sp>
      <p:cxnSp>
        <p:nvCxnSpPr>
          <p:cNvPr id="10" name="Conector recto de flecha 9">
            <a:extLst>
              <a:ext uri="{FF2B5EF4-FFF2-40B4-BE49-F238E27FC236}">
                <a16:creationId xmlns:a16="http://schemas.microsoft.com/office/drawing/2014/main" id="{51012776-25DE-17EE-9DCB-7E7EC241C089}"/>
              </a:ext>
            </a:extLst>
          </p:cNvPr>
          <p:cNvCxnSpPr>
            <a:cxnSpLocks/>
          </p:cNvCxnSpPr>
          <p:nvPr/>
        </p:nvCxnSpPr>
        <p:spPr>
          <a:xfrm>
            <a:off x="805645" y="2612102"/>
            <a:ext cx="5863114" cy="0"/>
          </a:xfrm>
          <a:prstGeom prst="straightConnector1">
            <a:avLst/>
          </a:prstGeom>
          <a:ln w="698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39ADAF76-B922-8632-F105-F1CB6509D16E}"/>
              </a:ext>
            </a:extLst>
          </p:cNvPr>
          <p:cNvSpPr txBox="1"/>
          <p:nvPr/>
        </p:nvSpPr>
        <p:spPr>
          <a:xfrm>
            <a:off x="7546668" y="4576365"/>
            <a:ext cx="4242562"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mn-cs"/>
              </a:rPr>
              <a:t>Zona de pánico: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Al intentar salir de tu zona de comfort, te vas al extremo y entras en tu zona de pánico, lo cual te paraliza  </a:t>
            </a:r>
          </a:p>
        </p:txBody>
      </p:sp>
      <p:sp>
        <p:nvSpPr>
          <p:cNvPr id="9" name="CuadroTexto 8">
            <a:extLst>
              <a:ext uri="{FF2B5EF4-FFF2-40B4-BE49-F238E27FC236}">
                <a16:creationId xmlns:a16="http://schemas.microsoft.com/office/drawing/2014/main" id="{FBA50E9F-7142-F95A-E613-BF00DA7A86DC}"/>
              </a:ext>
            </a:extLst>
          </p:cNvPr>
          <p:cNvSpPr txBox="1"/>
          <p:nvPr/>
        </p:nvSpPr>
        <p:spPr>
          <a:xfrm>
            <a:off x="7546668" y="478463"/>
            <a:ext cx="424256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chemeClr val="accent2"/>
                </a:solidFill>
                <a:effectLst/>
                <a:uLnTx/>
                <a:uFillTx/>
                <a:latin typeface="Avenir Medium" panose="02000503020000020003" pitchFamily="2" charset="0"/>
                <a:ea typeface="+mn-ea"/>
                <a:cs typeface="+mn-cs"/>
              </a:rPr>
              <a:t>Zona de comfort</a:t>
            </a:r>
            <a:r>
              <a:rPr kumimoji="0" lang="es-MX" sz="2400" b="1" i="0" u="none" strike="noStrike" kern="1200" cap="none" spc="0" normalizeH="0" baseline="0" noProof="0" dirty="0">
                <a:ln>
                  <a:noFill/>
                </a:ln>
                <a:solidFill>
                  <a:srgbClr val="925CCD"/>
                </a:solidFill>
                <a:effectLst/>
                <a:uLnTx/>
                <a:uFillTx/>
                <a:latin typeface="Avenir Medium" panose="02000503020000020003" pitchFamily="2" charset="0"/>
                <a:ea typeface="+mn-ea"/>
                <a:cs typeface="+mn-cs"/>
              </a:rPr>
              <a:t>: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Te encuentras en comodidad, es difícil moverse, no hay un crecimiento  </a:t>
            </a:r>
          </a:p>
        </p:txBody>
      </p:sp>
      <p:sp>
        <p:nvSpPr>
          <p:cNvPr id="11" name="CuadroTexto 10">
            <a:extLst>
              <a:ext uri="{FF2B5EF4-FFF2-40B4-BE49-F238E27FC236}">
                <a16:creationId xmlns:a16="http://schemas.microsoft.com/office/drawing/2014/main" id="{D6CF6153-F633-E35C-72D8-FFC7FD83BBBF}"/>
              </a:ext>
            </a:extLst>
          </p:cNvPr>
          <p:cNvSpPr txBox="1"/>
          <p:nvPr/>
        </p:nvSpPr>
        <p:spPr>
          <a:xfrm>
            <a:off x="7546668" y="2342748"/>
            <a:ext cx="4242562"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mn-cs"/>
              </a:rPr>
              <a:t>Zona de aprendizaje: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Una combinación entre moverte tu zona cómoda y no llegar a la zona de pánico</a:t>
            </a:r>
          </a:p>
        </p:txBody>
      </p:sp>
      <p:sp>
        <p:nvSpPr>
          <p:cNvPr id="3" name="CuadroTexto 2">
            <a:extLst>
              <a:ext uri="{FF2B5EF4-FFF2-40B4-BE49-F238E27FC236}">
                <a16:creationId xmlns:a16="http://schemas.microsoft.com/office/drawing/2014/main" id="{3343F3D1-C66C-1B52-BF39-7F701F9A385C}"/>
              </a:ext>
            </a:extLst>
          </p:cNvPr>
          <p:cNvSpPr txBox="1"/>
          <p:nvPr/>
        </p:nvSpPr>
        <p:spPr>
          <a:xfrm>
            <a:off x="3873703" y="3105833"/>
            <a:ext cx="2444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ZONA DE APRENDIZAJE</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sp>
        <p:nvSpPr>
          <p:cNvPr id="4" name="CuadroTexto 3">
            <a:extLst>
              <a:ext uri="{FF2B5EF4-FFF2-40B4-BE49-F238E27FC236}">
                <a16:creationId xmlns:a16="http://schemas.microsoft.com/office/drawing/2014/main" id="{C4F18AF6-B075-8931-EAF3-159FFEFC06DD}"/>
              </a:ext>
            </a:extLst>
          </p:cNvPr>
          <p:cNvSpPr txBox="1"/>
          <p:nvPr/>
        </p:nvSpPr>
        <p:spPr>
          <a:xfrm>
            <a:off x="5890898" y="3105833"/>
            <a:ext cx="1932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ZONA DE PÁNICO</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spTree>
    <p:extLst>
      <p:ext uri="{BB962C8B-B14F-4D97-AF65-F5344CB8AC3E}">
        <p14:creationId xmlns:p14="http://schemas.microsoft.com/office/powerpoint/2010/main" val="206335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p:bldP spid="9" grpId="0"/>
      <p:bldP spid="11" grpId="0"/>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4CA5DFC0-F4A0-A1C9-8A68-C09624B30251}"/>
            </a:ext>
          </a:extLst>
        </p:cNvPr>
        <p:cNvGrpSpPr/>
        <p:nvPr/>
      </p:nvGrpSpPr>
      <p:grpSpPr>
        <a:xfrm>
          <a:off x="0" y="0"/>
          <a:ext cx="0" cy="0"/>
          <a:chOff x="0" y="0"/>
          <a:chExt cx="0" cy="0"/>
        </a:xfrm>
      </p:grpSpPr>
      <p:sp>
        <p:nvSpPr>
          <p:cNvPr id="5" name="Elipse 4">
            <a:extLst>
              <a:ext uri="{FF2B5EF4-FFF2-40B4-BE49-F238E27FC236}">
                <a16:creationId xmlns:a16="http://schemas.microsoft.com/office/drawing/2014/main" id="{1C5C9838-13DC-6B39-2C38-4F23A6044F89}"/>
              </a:ext>
            </a:extLst>
          </p:cNvPr>
          <p:cNvSpPr/>
          <p:nvPr/>
        </p:nvSpPr>
        <p:spPr>
          <a:xfrm>
            <a:off x="402770" y="35537"/>
            <a:ext cx="6786924" cy="6786924"/>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A96AF8"/>
              </a:solidFill>
              <a:effectLst/>
              <a:uLnTx/>
              <a:uFillTx/>
              <a:latin typeface="Calibri" panose="020F0502020204030204"/>
              <a:ea typeface="+mn-ea"/>
              <a:cs typeface="+mn-cs"/>
            </a:endParaRPr>
          </a:p>
        </p:txBody>
      </p:sp>
      <p:sp>
        <p:nvSpPr>
          <p:cNvPr id="6" name="Elipse 5">
            <a:extLst>
              <a:ext uri="{FF2B5EF4-FFF2-40B4-BE49-F238E27FC236}">
                <a16:creationId xmlns:a16="http://schemas.microsoft.com/office/drawing/2014/main" id="{BE188700-C3DB-DBBC-46EB-3EC0135D3484}"/>
              </a:ext>
            </a:extLst>
          </p:cNvPr>
          <p:cNvSpPr/>
          <p:nvPr/>
        </p:nvSpPr>
        <p:spPr>
          <a:xfrm>
            <a:off x="402770" y="721811"/>
            <a:ext cx="5414378" cy="541437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E20CF668-5305-67FF-A74F-9050F070419A}"/>
              </a:ext>
            </a:extLst>
          </p:cNvPr>
          <p:cNvSpPr/>
          <p:nvPr/>
        </p:nvSpPr>
        <p:spPr>
          <a:xfrm>
            <a:off x="402770" y="1761783"/>
            <a:ext cx="3334432" cy="33344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ZONA DE COMFORT</a:t>
            </a:r>
          </a:p>
        </p:txBody>
      </p:sp>
      <p:cxnSp>
        <p:nvCxnSpPr>
          <p:cNvPr id="10" name="Conector recto de flecha 9">
            <a:extLst>
              <a:ext uri="{FF2B5EF4-FFF2-40B4-BE49-F238E27FC236}">
                <a16:creationId xmlns:a16="http://schemas.microsoft.com/office/drawing/2014/main" id="{99170A82-F814-3237-4DA7-F15DB016D12D}"/>
              </a:ext>
            </a:extLst>
          </p:cNvPr>
          <p:cNvCxnSpPr>
            <a:cxnSpLocks/>
          </p:cNvCxnSpPr>
          <p:nvPr/>
        </p:nvCxnSpPr>
        <p:spPr>
          <a:xfrm>
            <a:off x="805645" y="2612102"/>
            <a:ext cx="5863114" cy="0"/>
          </a:xfrm>
          <a:prstGeom prst="straightConnector1">
            <a:avLst/>
          </a:prstGeom>
          <a:ln w="698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E47DAD9D-24F5-D720-1EBA-2DC5AEE39DEC}"/>
              </a:ext>
            </a:extLst>
          </p:cNvPr>
          <p:cNvSpPr txBox="1"/>
          <p:nvPr/>
        </p:nvSpPr>
        <p:spPr>
          <a:xfrm>
            <a:off x="7546668" y="4311385"/>
            <a:ext cx="424256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mn-cs"/>
              </a:rPr>
              <a:t>Zona de pánico: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Debatir o tener una conversación intensa con alguien sobre estos temas</a:t>
            </a:r>
          </a:p>
        </p:txBody>
      </p:sp>
      <p:sp>
        <p:nvSpPr>
          <p:cNvPr id="9" name="CuadroTexto 8">
            <a:extLst>
              <a:ext uri="{FF2B5EF4-FFF2-40B4-BE49-F238E27FC236}">
                <a16:creationId xmlns:a16="http://schemas.microsoft.com/office/drawing/2014/main" id="{67055955-EBF6-5303-6CCF-B7781C85D9B7}"/>
              </a:ext>
            </a:extLst>
          </p:cNvPr>
          <p:cNvSpPr txBox="1"/>
          <p:nvPr/>
        </p:nvSpPr>
        <p:spPr>
          <a:xfrm>
            <a:off x="7546668" y="1550553"/>
            <a:ext cx="424256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chemeClr val="accent2"/>
                </a:solidFill>
                <a:effectLst/>
                <a:uLnTx/>
                <a:uFillTx/>
                <a:latin typeface="Avenir Medium" panose="02000503020000020003" pitchFamily="2" charset="0"/>
                <a:ea typeface="+mn-ea"/>
                <a:cs typeface="+mn-cs"/>
              </a:rPr>
              <a:t>Zona de comfor</a:t>
            </a:r>
            <a:r>
              <a:rPr kumimoji="0" lang="es-MX" sz="2400" b="1" i="0" u="none" strike="noStrike" kern="1200" cap="none" spc="0" normalizeH="0" baseline="0" noProof="0" dirty="0">
                <a:ln>
                  <a:noFill/>
                </a:ln>
                <a:solidFill>
                  <a:srgbClr val="9CA0C4"/>
                </a:solidFill>
                <a:effectLst/>
                <a:uLnTx/>
                <a:uFillTx/>
                <a:latin typeface="Avenir Medium" panose="02000503020000020003" pitchFamily="2" charset="0"/>
                <a:ea typeface="+mn-ea"/>
                <a:cs typeface="+mn-cs"/>
              </a:rPr>
              <a:t>t: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Dar like a una publicación</a:t>
            </a:r>
          </a:p>
        </p:txBody>
      </p:sp>
      <p:sp>
        <p:nvSpPr>
          <p:cNvPr id="11" name="CuadroTexto 10">
            <a:extLst>
              <a:ext uri="{FF2B5EF4-FFF2-40B4-BE49-F238E27FC236}">
                <a16:creationId xmlns:a16="http://schemas.microsoft.com/office/drawing/2014/main" id="{E98803EF-3EF2-88FC-00CE-D243377D648C}"/>
              </a:ext>
            </a:extLst>
          </p:cNvPr>
          <p:cNvSpPr txBox="1"/>
          <p:nvPr/>
        </p:nvSpPr>
        <p:spPr>
          <a:xfrm>
            <a:off x="7546668" y="2828833"/>
            <a:ext cx="424256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mn-cs"/>
              </a:rPr>
              <a:t>Zona de aprendizaje: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Leer sobre un tema que antes no conocías</a:t>
            </a:r>
          </a:p>
        </p:txBody>
      </p:sp>
      <p:sp>
        <p:nvSpPr>
          <p:cNvPr id="3" name="CuadroTexto 2">
            <a:extLst>
              <a:ext uri="{FF2B5EF4-FFF2-40B4-BE49-F238E27FC236}">
                <a16:creationId xmlns:a16="http://schemas.microsoft.com/office/drawing/2014/main" id="{7CEFB806-840D-0003-8419-12E749A45993}"/>
              </a:ext>
            </a:extLst>
          </p:cNvPr>
          <p:cNvSpPr txBox="1"/>
          <p:nvPr/>
        </p:nvSpPr>
        <p:spPr>
          <a:xfrm>
            <a:off x="3873703" y="3105833"/>
            <a:ext cx="2444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ZONA DE APRENDIZAJE</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sp>
        <p:nvSpPr>
          <p:cNvPr id="4" name="CuadroTexto 3">
            <a:extLst>
              <a:ext uri="{FF2B5EF4-FFF2-40B4-BE49-F238E27FC236}">
                <a16:creationId xmlns:a16="http://schemas.microsoft.com/office/drawing/2014/main" id="{9DAC23F0-34CA-6D96-D519-96AAA71AB260}"/>
              </a:ext>
            </a:extLst>
          </p:cNvPr>
          <p:cNvSpPr txBox="1"/>
          <p:nvPr/>
        </p:nvSpPr>
        <p:spPr>
          <a:xfrm>
            <a:off x="5890898" y="3105833"/>
            <a:ext cx="1932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ZONA DE PÁNICO</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spTree>
    <p:extLst>
      <p:ext uri="{BB962C8B-B14F-4D97-AF65-F5344CB8AC3E}">
        <p14:creationId xmlns:p14="http://schemas.microsoft.com/office/powerpoint/2010/main" val="15570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p:bldP spid="9" grpId="0"/>
      <p:bldP spid="11"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88AAF1-301F-819D-03B4-3DF64110D546}"/>
              </a:ext>
            </a:extLst>
          </p:cNvPr>
          <p:cNvPicPr>
            <a:picLocks noChangeAspect="1"/>
          </p:cNvPicPr>
          <p:nvPr/>
        </p:nvPicPr>
        <p:blipFill rotWithShape="1">
          <a:blip r:embed="rId3"/>
          <a:srcRect r="20399" b="13828"/>
          <a:stretch/>
        </p:blipFill>
        <p:spPr>
          <a:xfrm rot="16200000">
            <a:off x="3509980" y="-1824022"/>
            <a:ext cx="6858000" cy="10506045"/>
          </a:xfrm>
          <a:prstGeom prst="rect">
            <a:avLst/>
          </a:prstGeom>
          <a:solidFill>
            <a:srgbClr val="D2676E"/>
          </a:solidFill>
        </p:spPr>
      </p:pic>
      <p:sp>
        <p:nvSpPr>
          <p:cNvPr id="5" name="Google Shape;54;p13">
            <a:extLst>
              <a:ext uri="{FF2B5EF4-FFF2-40B4-BE49-F238E27FC236}">
                <a16:creationId xmlns:a16="http://schemas.microsoft.com/office/drawing/2014/main" id="{5591B9EA-5185-24BF-40D9-0D37D40D0E38}"/>
              </a:ext>
            </a:extLst>
          </p:cNvPr>
          <p:cNvSpPr/>
          <p:nvPr/>
        </p:nvSpPr>
        <p:spPr>
          <a:xfrm>
            <a:off x="-1162252" y="0"/>
            <a:ext cx="3864069" cy="68580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181A0784-A709-3B6B-6E23-9262A83E7FF3}"/>
              </a:ext>
            </a:extLst>
          </p:cNvPr>
          <p:cNvSpPr txBox="1"/>
          <p:nvPr/>
        </p:nvSpPr>
        <p:spPr>
          <a:xfrm>
            <a:off x="5507986" y="2443524"/>
            <a:ext cx="61049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
                <a:prstClr val="black"/>
              </a:buClr>
              <a:buSzPts val="1100"/>
              <a:buFontTx/>
              <a:buNone/>
              <a:tabLst/>
              <a:defRPr/>
            </a:pPr>
            <a:r>
              <a:rPr lang="en-US" sz="3600" b="1" dirty="0">
                <a:solidFill>
                  <a:prstClr val="white"/>
                </a:solidFill>
                <a:latin typeface="Avenir Black" panose="02000503020000020003" pitchFamily="2" charset="0"/>
                <a:ea typeface="Hiragino Kaku Gothic StdN W8" panose="020B0800000000000000" pitchFamily="34" charset="-128"/>
                <a:cs typeface="Roboto Medium"/>
                <a:sym typeface="Roboto Medium"/>
              </a:rPr>
              <a:t>Persona(s) </a:t>
            </a:r>
            <a:r>
              <a:rPr lang="en-US" sz="3600" b="1" dirty="0" err="1">
                <a:solidFill>
                  <a:prstClr val="white"/>
                </a:solidFill>
                <a:latin typeface="Avenir Black" panose="02000503020000020003" pitchFamily="2" charset="0"/>
                <a:ea typeface="Hiragino Kaku Gothic StdN W8" panose="020B0800000000000000" pitchFamily="34" charset="-128"/>
                <a:cs typeface="Roboto Medium"/>
                <a:sym typeface="Roboto Medium"/>
              </a:rPr>
              <a:t>Facilitadora</a:t>
            </a:r>
            <a:r>
              <a:rPr lang="en-US" sz="3600" b="1" dirty="0">
                <a:solidFill>
                  <a:prstClr val="white"/>
                </a:solidFill>
                <a:latin typeface="Avenir Black" panose="02000503020000020003" pitchFamily="2" charset="0"/>
                <a:ea typeface="Hiragino Kaku Gothic StdN W8" panose="020B0800000000000000" pitchFamily="34" charset="-128"/>
                <a:cs typeface="Roboto Medium"/>
                <a:sym typeface="Roboto Medium"/>
              </a:rPr>
              <a:t>(s)</a:t>
            </a:r>
            <a:endParaRPr kumimoji="0" lang="en-US" sz="3600" b="1" u="none" strike="noStrike" kern="1200" cap="none" normalizeH="0" baseline="0" noProof="0" dirty="0">
              <a:ln>
                <a:noFill/>
              </a:ln>
              <a:solidFill>
                <a:prstClr val="white"/>
              </a:solidFill>
              <a:effectLst/>
              <a:uLnTx/>
              <a:uFillTx/>
              <a:latin typeface="Avenir Black" panose="02000503020000020003" pitchFamily="2" charset="0"/>
              <a:ea typeface="Hiragino Kaku Gothic StdN W8" panose="020B0800000000000000" pitchFamily="34" charset="-128"/>
              <a:cs typeface="Roboto Medium"/>
              <a:sym typeface="Roboto Medium"/>
            </a:endParaRPr>
          </a:p>
        </p:txBody>
      </p:sp>
      <p:sp>
        <p:nvSpPr>
          <p:cNvPr id="3" name="CuadroTexto 2">
            <a:extLst>
              <a:ext uri="{FF2B5EF4-FFF2-40B4-BE49-F238E27FC236}">
                <a16:creationId xmlns:a16="http://schemas.microsoft.com/office/drawing/2014/main" id="{32600489-606A-4FB0-A6A8-577A69098436}"/>
              </a:ext>
            </a:extLst>
          </p:cNvPr>
          <p:cNvSpPr txBox="1"/>
          <p:nvPr/>
        </p:nvSpPr>
        <p:spPr>
          <a:xfrm>
            <a:off x="4028407" y="3065864"/>
            <a:ext cx="610496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
                <a:prstClr val="black"/>
              </a:buClr>
              <a:buSzPts val="1100"/>
              <a:buFontTx/>
              <a:buNone/>
              <a:tabLst/>
              <a:defRPr/>
            </a:pPr>
            <a:r>
              <a:rPr lang="en-US" sz="3200" b="1" noProof="0" dirty="0" err="1">
                <a:solidFill>
                  <a:prstClr val="white"/>
                </a:solidFill>
                <a:latin typeface="Avenir Black" panose="02000503020000020003" pitchFamily="2" charset="0"/>
                <a:ea typeface="Hiragino Kaku Gothic StdN W8" panose="020B0800000000000000" pitchFamily="34" charset="-128"/>
                <a:cs typeface="Roboto Medium"/>
                <a:sym typeface="Roboto Medium"/>
              </a:rPr>
              <a:t>Pronombres</a:t>
            </a:r>
            <a:endParaRPr kumimoji="0" lang="en-US" sz="3200" b="1" u="none" strike="noStrike" kern="1200" cap="none" normalizeH="0" baseline="0" noProof="0" dirty="0">
              <a:ln>
                <a:noFill/>
              </a:ln>
              <a:solidFill>
                <a:prstClr val="white"/>
              </a:solidFill>
              <a:effectLst/>
              <a:uLnTx/>
              <a:uFillTx/>
              <a:latin typeface="Avenir Black" panose="02000503020000020003" pitchFamily="2" charset="0"/>
              <a:ea typeface="Hiragino Kaku Gothic StdN W8" panose="020B0800000000000000" pitchFamily="34" charset="-128"/>
              <a:cs typeface="Roboto Medium"/>
              <a:sym typeface="Roboto Medium"/>
            </a:endParaRPr>
          </a:p>
        </p:txBody>
      </p:sp>
      <p:pic>
        <p:nvPicPr>
          <p:cNvPr id="6" name="Gráfico 5" descr="Images con relleno sólido">
            <a:extLst>
              <a:ext uri="{FF2B5EF4-FFF2-40B4-BE49-F238E27FC236}">
                <a16:creationId xmlns:a16="http://schemas.microsoft.com/office/drawing/2014/main" id="{08F7EA59-5AC3-6B27-2DD1-127148855D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8205" y="2140332"/>
            <a:ext cx="1851064" cy="1851064"/>
          </a:xfrm>
          <a:prstGeom prst="rect">
            <a:avLst/>
          </a:prstGeom>
        </p:spPr>
      </p:pic>
    </p:spTree>
    <p:extLst>
      <p:ext uri="{BB962C8B-B14F-4D97-AF65-F5344CB8AC3E}">
        <p14:creationId xmlns:p14="http://schemas.microsoft.com/office/powerpoint/2010/main" val="413641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2F48722-A834-9A37-9C89-1635CE50AD89}"/>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0AA1EA3E-EA76-98A1-69C9-4D0FFB776AC6}"/>
              </a:ext>
            </a:extLst>
          </p:cNvPr>
          <p:cNvSpPr txBox="1"/>
          <p:nvPr/>
        </p:nvSpPr>
        <p:spPr>
          <a:xfrm>
            <a:off x="0" y="2705725"/>
            <a:ext cx="12192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Opción de actividad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4400" b="1" kern="1200" dirty="0">
                <a:solidFill>
                  <a:srgbClr val="F66B3E"/>
                </a:solidFill>
                <a:latin typeface="Avenir Black" panose="02000503020000020003" pitchFamily="2" charset="0"/>
                <a:ea typeface="+mn-ea"/>
                <a:cs typeface="+mn-cs"/>
              </a:rPr>
              <a:t>Mural de compromisos</a:t>
            </a:r>
            <a:endParaRPr kumimoji="0" lang="es-MX" sz="44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24223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C59B171F-AE2D-B5D4-768B-D77CA16101B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021CB8C-7516-C65B-7C2A-436DC81218B7}"/>
              </a:ext>
            </a:extLst>
          </p:cNvPr>
          <p:cNvSpPr/>
          <p:nvPr/>
        </p:nvSpPr>
        <p:spPr>
          <a:xfrm>
            <a:off x="-304800" y="-177800"/>
            <a:ext cx="12674600" cy="7366000"/>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id="{492C9E05-1B1F-E4DD-FEAB-FF79F2BE84B8}"/>
              </a:ext>
            </a:extLst>
          </p:cNvPr>
          <p:cNvSpPr txBox="1"/>
          <p:nvPr/>
        </p:nvSpPr>
        <p:spPr>
          <a:xfrm>
            <a:off x="1143000" y="2367171"/>
            <a:ext cx="99060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rPr>
              <a:t>En tu material (hoja, tarjeta, post-it, etc), escribe un compromiso para prevenir conductas indebidas</a:t>
            </a:r>
          </a:p>
        </p:txBody>
      </p:sp>
    </p:spTree>
    <p:extLst>
      <p:ext uri="{BB962C8B-B14F-4D97-AF65-F5344CB8AC3E}">
        <p14:creationId xmlns:p14="http://schemas.microsoft.com/office/powerpoint/2010/main" val="321022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F8758ED-67AA-5B92-216F-3513B84F4684}"/>
              </a:ext>
            </a:extLst>
          </p:cNvPr>
          <p:cNvSpPr txBox="1"/>
          <p:nvPr/>
        </p:nvSpPr>
        <p:spPr>
          <a:xfrm>
            <a:off x="1029588" y="1103038"/>
            <a:ext cx="101328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Cuidarme</a:t>
            </a:r>
            <a:r>
              <a:rPr kumimoji="0" lang="es-MX" sz="6000" b="1" i="0" u="none" strike="noStrike" kern="1200" cap="none" spc="0" normalizeH="0" noProof="0" dirty="0">
                <a:ln>
                  <a:noFill/>
                </a:ln>
                <a:solidFill>
                  <a:prstClr val="black"/>
                </a:solidFill>
                <a:effectLst/>
                <a:uLnTx/>
                <a:uFillTx/>
                <a:latin typeface="Avenir Heavy" panose="02000503020000020003" pitchFamily="2" charset="0"/>
                <a:ea typeface="+mn-ea"/>
                <a:cs typeface="+mn-cs"/>
              </a:rPr>
              <a:t> no es autocomplacencia, es autoconservación y eso es un </a:t>
            </a:r>
            <a:r>
              <a:rPr kumimoji="0" lang="es-MX" sz="6000" b="1" i="0" u="none" strike="noStrike" kern="1200" cap="none" spc="0" normalizeH="0" noProof="0" dirty="0">
                <a:ln>
                  <a:noFill/>
                </a:ln>
                <a:solidFill>
                  <a:srgbClr val="F66B3E"/>
                </a:solidFill>
                <a:effectLst/>
                <a:uLnTx/>
                <a:uFillTx/>
                <a:latin typeface="Avenir Heavy" panose="02000503020000020003" pitchFamily="2" charset="0"/>
                <a:ea typeface="+mn-ea"/>
                <a:cs typeface="+mn-cs"/>
              </a:rPr>
              <a:t>acto de guerra política</a:t>
            </a:r>
            <a:endParaRPr kumimoji="0" lang="es-MX" sz="6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
        <p:nvSpPr>
          <p:cNvPr id="7" name="CuadroTexto 6">
            <a:extLst>
              <a:ext uri="{FF2B5EF4-FFF2-40B4-BE49-F238E27FC236}">
                <a16:creationId xmlns:a16="http://schemas.microsoft.com/office/drawing/2014/main" id="{FB4F3CAC-2971-9FDC-A1AA-98E4BA116DC4}"/>
              </a:ext>
            </a:extLst>
          </p:cNvPr>
          <p:cNvSpPr txBox="1"/>
          <p:nvPr/>
        </p:nvSpPr>
        <p:spPr>
          <a:xfrm>
            <a:off x="1029587" y="5112263"/>
            <a:ext cx="10132823" cy="707886"/>
          </a:xfrm>
          <a:prstGeom prst="rect">
            <a:avLst/>
          </a:prstGeom>
          <a:noFill/>
        </p:spPr>
        <p:txBody>
          <a:bodyPr wrap="square" rtlCol="0">
            <a:spAutoFit/>
          </a:bodyPr>
          <a:lstStyle/>
          <a:p>
            <a:pPr marL="571500" marR="0" lvl="0" indent="-571500" algn="r" defTabSz="914400" rtl="0" eaLnBrk="1" fontAlgn="auto" latinLnBrk="0" hangingPunct="1">
              <a:lnSpc>
                <a:spcPct val="100000"/>
              </a:lnSpc>
              <a:spcBef>
                <a:spcPts val="0"/>
              </a:spcBef>
              <a:spcAft>
                <a:spcPts val="0"/>
              </a:spcAft>
              <a:buClrTx/>
              <a:buSzTx/>
              <a:buFontTx/>
              <a:buChar char="-"/>
              <a:tabLst/>
              <a:defRPr/>
            </a:pPr>
            <a:r>
              <a:rPr lang="es-MX" sz="4000" dirty="0">
                <a:solidFill>
                  <a:prstClr val="black"/>
                </a:solidFill>
                <a:latin typeface="Avenir Medium" panose="02000503020000020003" pitchFamily="2" charset="0"/>
              </a:rPr>
              <a:t>A</a:t>
            </a:r>
            <a:r>
              <a:rPr kumimoji="0" lang="es-MX" sz="4000" u="none" strike="noStrike" kern="1200" cap="none" spc="0" normalizeH="0" baseline="0" noProof="0" dirty="0">
                <a:ln>
                  <a:noFill/>
                </a:ln>
                <a:solidFill>
                  <a:prstClr val="black"/>
                </a:solidFill>
                <a:effectLst/>
                <a:uLnTx/>
                <a:uFillTx/>
                <a:latin typeface="Avenir Medium" panose="02000503020000020003" pitchFamily="2" charset="0"/>
              </a:rPr>
              <a:t>udre Lorde </a:t>
            </a:r>
            <a:endParaRPr kumimoji="0" lang="es-MX" sz="4000" u="none" strike="noStrike" kern="1200" cap="none" spc="0" normalizeH="0" baseline="0" noProof="0" dirty="0">
              <a:ln>
                <a:noFill/>
              </a:ln>
              <a:solidFill>
                <a:srgbClr val="7870C7"/>
              </a:solidFill>
              <a:effectLst/>
              <a:uLnTx/>
              <a:uFillTx/>
              <a:latin typeface="Avenir Medium" panose="02000503020000020003" pitchFamily="2" charset="0"/>
            </a:endParaRPr>
          </a:p>
        </p:txBody>
      </p:sp>
    </p:spTree>
    <p:extLst>
      <p:ext uri="{BB962C8B-B14F-4D97-AF65-F5344CB8AC3E}">
        <p14:creationId xmlns:p14="http://schemas.microsoft.com/office/powerpoint/2010/main" val="170563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42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4</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Reconoce</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912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5B90CE-E526-D91E-F798-C3AC383EAB27}"/>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51000" contrast="26000"/>
                    </a14:imgEffect>
                  </a14:imgLayer>
                </a14:imgProps>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EE3E701C-5C5D-EFAA-B6F7-5E942FBFD11B}"/>
              </a:ext>
            </a:extLst>
          </p:cNvPr>
          <p:cNvSpPr txBox="1"/>
          <p:nvPr/>
        </p:nvSpPr>
        <p:spPr>
          <a:xfrm>
            <a:off x="0" y="1169938"/>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La diversidad de experiencias</a:t>
            </a:r>
          </a:p>
        </p:txBody>
      </p:sp>
      <p:sp>
        <p:nvSpPr>
          <p:cNvPr id="3" name="CuadroTexto 2">
            <a:extLst>
              <a:ext uri="{FF2B5EF4-FFF2-40B4-BE49-F238E27FC236}">
                <a16:creationId xmlns:a16="http://schemas.microsoft.com/office/drawing/2014/main" id="{CFE86C3D-87C0-B06F-B12B-2198C6DF70CE}"/>
              </a:ext>
            </a:extLst>
          </p:cNvPr>
          <p:cNvSpPr txBox="1"/>
          <p:nvPr/>
        </p:nvSpPr>
        <p:spPr>
          <a:xfrm>
            <a:off x="0" y="2427367"/>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Las situaciones de desigualdad</a:t>
            </a:r>
          </a:p>
        </p:txBody>
      </p:sp>
      <p:sp>
        <p:nvSpPr>
          <p:cNvPr id="6" name="CuadroTexto 5">
            <a:extLst>
              <a:ext uri="{FF2B5EF4-FFF2-40B4-BE49-F238E27FC236}">
                <a16:creationId xmlns:a16="http://schemas.microsoft.com/office/drawing/2014/main" id="{E119375E-78B4-9232-CD9E-FA077EE552CC}"/>
              </a:ext>
            </a:extLst>
          </p:cNvPr>
          <p:cNvSpPr txBox="1"/>
          <p:nvPr/>
        </p:nvSpPr>
        <p:spPr>
          <a:xfrm>
            <a:off x="20782" y="3684796"/>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Las situaciones de violencia invisible</a:t>
            </a:r>
          </a:p>
        </p:txBody>
      </p:sp>
      <p:sp>
        <p:nvSpPr>
          <p:cNvPr id="7" name="CuadroTexto 6">
            <a:extLst>
              <a:ext uri="{FF2B5EF4-FFF2-40B4-BE49-F238E27FC236}">
                <a16:creationId xmlns:a16="http://schemas.microsoft.com/office/drawing/2014/main" id="{FCD030BB-AB0B-34A4-DD0F-94F15BE656CC}"/>
              </a:ext>
            </a:extLst>
          </p:cNvPr>
          <p:cNvSpPr txBox="1"/>
          <p:nvPr/>
        </p:nvSpPr>
        <p:spPr>
          <a:xfrm>
            <a:off x="-20782" y="4942225"/>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4400" b="1" dirty="0">
                <a:solidFill>
                  <a:prstClr val="white"/>
                </a:solidFill>
                <a:latin typeface="Avenir Black" panose="02000503020000020003" pitchFamily="2" charset="0"/>
              </a:rPr>
              <a:t>Tu rol en el cambio  </a:t>
            </a:r>
            <a:endPar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4322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5</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Previene y Actúa</a:t>
            </a:r>
            <a:endParaRPr kumimoji="0" lang="es-MX" sz="80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34720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542E466-2515-6F6C-A301-91275818EF1D}"/>
              </a:ext>
            </a:extLst>
          </p:cNvPr>
          <p:cNvSpPr txBox="1"/>
          <p:nvPr/>
        </p:nvSpPr>
        <p:spPr>
          <a:xfrm>
            <a:off x="1271239" y="2238015"/>
            <a:ext cx="62223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de las víctimas de violencia de género</a:t>
            </a:r>
          </a:p>
        </p:txBody>
      </p:sp>
      <p:sp>
        <p:nvSpPr>
          <p:cNvPr id="6" name="CuadroTexto 5">
            <a:extLst>
              <a:ext uri="{FF2B5EF4-FFF2-40B4-BE49-F238E27FC236}">
                <a16:creationId xmlns:a16="http://schemas.microsoft.com/office/drawing/2014/main" id="{F0940F33-CFAA-3D48-56AC-15D92A5A57C4}"/>
              </a:ext>
            </a:extLst>
          </p:cNvPr>
          <p:cNvSpPr txBox="1"/>
          <p:nvPr/>
        </p:nvSpPr>
        <p:spPr>
          <a:xfrm>
            <a:off x="1271239" y="846774"/>
            <a:ext cx="406276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6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78.3%</a:t>
            </a:r>
          </a:p>
        </p:txBody>
      </p:sp>
      <p:sp>
        <p:nvSpPr>
          <p:cNvPr id="9" name="CuadroTexto 8">
            <a:extLst>
              <a:ext uri="{FF2B5EF4-FFF2-40B4-BE49-F238E27FC236}">
                <a16:creationId xmlns:a16="http://schemas.microsoft.com/office/drawing/2014/main" id="{43DF7641-FD0E-1FE5-1EF2-EFCEA19A5052}"/>
              </a:ext>
            </a:extLst>
          </p:cNvPr>
          <p:cNvSpPr txBox="1"/>
          <p:nvPr/>
        </p:nvSpPr>
        <p:spPr>
          <a:xfrm>
            <a:off x="4040458" y="4410788"/>
            <a:ext cx="6906322" cy="160043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Acuden </a:t>
            </a:r>
            <a:r>
              <a:rPr kumimoji="0" lang="es-MX" sz="54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primero</a:t>
            </a:r>
            <a:r>
              <a:rPr kumimoji="0" lang="es-MX" sz="4400" b="1"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 a personas cercanas a ellas</a:t>
            </a:r>
          </a:p>
        </p:txBody>
      </p:sp>
    </p:spTree>
    <p:extLst>
      <p:ext uri="{BB962C8B-B14F-4D97-AF65-F5344CB8AC3E}">
        <p14:creationId xmlns:p14="http://schemas.microsoft.com/office/powerpoint/2010/main" val="2830317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ppt_x"/>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40F2E6-B95B-2F50-0F7F-77EAEE168C5F}"/>
              </a:ext>
            </a:extLst>
          </p:cNvPr>
          <p:cNvSpPr txBox="1"/>
          <p:nvPr/>
        </p:nvSpPr>
        <p:spPr>
          <a:xfrm>
            <a:off x="1" y="2847123"/>
            <a:ext cx="121919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a:t>
            </a:r>
            <a:r>
              <a:rPr kumimoji="0" lang="en-US" sz="4800" b="1" u="none" strike="noStrike" kern="1200" cap="none" normalizeH="0" baseline="0" noProof="0" dirty="0" err="1">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Qué</a:t>
            </a:r>
            <a:r>
              <a:rPr kumimoji="0" lang="en-US" sz="4800" b="1" u="none" strike="noStrike" kern="1200" cap="none"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r>
              <a:rPr kumimoji="0" lang="en-US" sz="4800" b="1" u="none" strike="noStrike" kern="1200" cap="none" normalizeH="0" baseline="0" noProof="0" dirty="0" err="1">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puedes</a:t>
            </a:r>
            <a:r>
              <a:rPr kumimoji="0" lang="en-US" sz="4800" b="1" u="none" strike="noStrike" kern="1200" cap="none"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r>
              <a:rPr kumimoji="0" lang="en-US" sz="4800" b="1" u="none" strike="noStrike" kern="1200" cap="none" normalizeH="0" baseline="0" noProof="0" dirty="0" err="1">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hacer</a:t>
            </a:r>
            <a:r>
              <a:rPr kumimoji="0" lang="en-US" sz="4800" b="1" u="none" strike="noStrike" kern="1200" cap="none"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r>
              <a:rPr kumimoji="0" lang="en-US" sz="6600" b="1" u="none" strike="noStrike" kern="1200" cap="none" normalizeH="0" baseline="0" noProof="0" dirty="0">
                <a:ln>
                  <a:noFill/>
                </a:ln>
                <a:solidFill>
                  <a:srgbClr val="F66B3E"/>
                </a:solidFill>
                <a:effectLst/>
                <a:uLnTx/>
                <a:uFillTx/>
                <a:latin typeface="Avenir Black" panose="02000503020000020003" pitchFamily="2" charset="0"/>
                <a:ea typeface="Hiragino Kaku Gothic StdN W8" panose="020B0800000000000000" pitchFamily="34" charset="-128"/>
                <a:cs typeface="Roboto Medium"/>
                <a:sym typeface="Roboto Medium"/>
              </a:rPr>
              <a:t>TÚ</a:t>
            </a:r>
            <a:r>
              <a:rPr kumimoji="0" lang="en-US" sz="4800" b="1" u="none" strike="noStrike" kern="1200" cap="none"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endParaRPr kumimoji="0" lang="es-MX" sz="4800" b="1" u="none" strike="noStrike" kern="1200" cap="none" normalizeH="0" baseline="0" noProof="0" dirty="0">
              <a:ln>
                <a:noFill/>
              </a:ln>
              <a:solidFill>
                <a:prstClr val="black"/>
              </a:solidFill>
              <a:effectLst/>
              <a:uLnTx/>
              <a:uFillTx/>
              <a:latin typeface="Avenir Black" panose="02000503020000020003" pitchFamily="2" charset="0"/>
              <a:ea typeface="+mn-ea"/>
              <a:cs typeface="+mn-cs"/>
            </a:endParaRPr>
          </a:p>
        </p:txBody>
      </p:sp>
      <p:sp>
        <p:nvSpPr>
          <p:cNvPr id="4" name="Elipse 3">
            <a:extLst>
              <a:ext uri="{FF2B5EF4-FFF2-40B4-BE49-F238E27FC236}">
                <a16:creationId xmlns:a16="http://schemas.microsoft.com/office/drawing/2014/main" id="{08E0D67B-A739-CC81-C52F-1A62951B5162}"/>
              </a:ext>
            </a:extLst>
          </p:cNvPr>
          <p:cNvSpPr/>
          <p:nvPr/>
        </p:nvSpPr>
        <p:spPr>
          <a:xfrm>
            <a:off x="13738393" y="1449660"/>
            <a:ext cx="3902926" cy="3902926"/>
          </a:xfrm>
          <a:prstGeom prst="ellipse">
            <a:avLst/>
          </a:prstGeom>
          <a:solidFill>
            <a:srgbClr val="F66B3E">
              <a:alpha val="914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5A1C7117-21D8-F97B-D039-0EDB5CD37A58}"/>
              </a:ext>
            </a:extLst>
          </p:cNvPr>
          <p:cNvPicPr>
            <a:picLocks noChangeAspect="1"/>
          </p:cNvPicPr>
          <p:nvPr/>
        </p:nvPicPr>
        <p:blipFill>
          <a:blip r:embed="rId3"/>
          <a:stretch>
            <a:fillRect/>
          </a:stretch>
        </p:blipFill>
        <p:spPr>
          <a:xfrm>
            <a:off x="13738393" y="1449658"/>
            <a:ext cx="3902926" cy="3902926"/>
          </a:xfrm>
          <a:prstGeom prst="rect">
            <a:avLst/>
          </a:prstGeom>
        </p:spPr>
      </p:pic>
      <p:sp>
        <p:nvSpPr>
          <p:cNvPr id="7" name="Elipse 6">
            <a:extLst>
              <a:ext uri="{FF2B5EF4-FFF2-40B4-BE49-F238E27FC236}">
                <a16:creationId xmlns:a16="http://schemas.microsoft.com/office/drawing/2014/main" id="{E37D747B-D618-8980-B115-3F70D2FAA7A8}"/>
              </a:ext>
            </a:extLst>
          </p:cNvPr>
          <p:cNvSpPr/>
          <p:nvPr/>
        </p:nvSpPr>
        <p:spPr>
          <a:xfrm>
            <a:off x="-4285531" y="1449660"/>
            <a:ext cx="3902926" cy="3902926"/>
          </a:xfrm>
          <a:prstGeom prst="ellipse">
            <a:avLst/>
          </a:prstGeom>
          <a:solidFill>
            <a:srgbClr val="F66B3E">
              <a:alpha val="9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FEA3FAF9-6F31-FFFE-7779-A2F75BAF63C5}"/>
              </a:ext>
            </a:extLst>
          </p:cNvPr>
          <p:cNvPicPr>
            <a:picLocks noChangeAspect="1"/>
          </p:cNvPicPr>
          <p:nvPr/>
        </p:nvPicPr>
        <p:blipFill>
          <a:blip r:embed="rId4"/>
          <a:stretch>
            <a:fillRect/>
          </a:stretch>
        </p:blipFill>
        <p:spPr>
          <a:xfrm>
            <a:off x="-4285532" y="1449657"/>
            <a:ext cx="3902927" cy="3902927"/>
          </a:xfrm>
          <a:prstGeom prst="rect">
            <a:avLst/>
          </a:prstGeom>
        </p:spPr>
      </p:pic>
    </p:spTree>
    <p:extLst>
      <p:ext uri="{BB962C8B-B14F-4D97-AF65-F5344CB8AC3E}">
        <p14:creationId xmlns:p14="http://schemas.microsoft.com/office/powerpoint/2010/main" val="231246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51215DC5-8707-E957-02C3-91DC25AFD9DE}"/>
              </a:ext>
            </a:extLst>
          </p:cNvPr>
          <p:cNvSpPr/>
          <p:nvPr/>
        </p:nvSpPr>
        <p:spPr>
          <a:xfrm>
            <a:off x="2614033" y="1449660"/>
            <a:ext cx="3902926" cy="3902926"/>
          </a:xfrm>
          <a:prstGeom prst="ellipse">
            <a:avLst/>
          </a:prstGeom>
          <a:solidFill>
            <a:srgbClr val="F66B3E">
              <a:alpha val="910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C33B1CA0-1EAF-B881-2BA7-B530EC1B4129}"/>
              </a:ext>
            </a:extLst>
          </p:cNvPr>
          <p:cNvPicPr>
            <a:picLocks noChangeAspect="1"/>
          </p:cNvPicPr>
          <p:nvPr/>
        </p:nvPicPr>
        <p:blipFill>
          <a:blip r:embed="rId3"/>
          <a:stretch>
            <a:fillRect/>
          </a:stretch>
        </p:blipFill>
        <p:spPr>
          <a:xfrm>
            <a:off x="2614030" y="1393904"/>
            <a:ext cx="3902927" cy="3902927"/>
          </a:xfrm>
          <a:prstGeom prst="rect">
            <a:avLst/>
          </a:prstGeom>
        </p:spPr>
      </p:pic>
      <p:sp>
        <p:nvSpPr>
          <p:cNvPr id="4" name="Elipse 3">
            <a:extLst>
              <a:ext uri="{FF2B5EF4-FFF2-40B4-BE49-F238E27FC236}">
                <a16:creationId xmlns:a16="http://schemas.microsoft.com/office/drawing/2014/main" id="{B387FAAC-F6A3-385E-77B9-E5FF2AD6D6DB}"/>
              </a:ext>
            </a:extLst>
          </p:cNvPr>
          <p:cNvSpPr/>
          <p:nvPr/>
        </p:nvSpPr>
        <p:spPr>
          <a:xfrm>
            <a:off x="5675041" y="1449660"/>
            <a:ext cx="3902926" cy="3902926"/>
          </a:xfrm>
          <a:prstGeom prst="ellipse">
            <a:avLst/>
          </a:prstGeom>
          <a:solidFill>
            <a:srgbClr val="F66B3E">
              <a:alpha val="910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F76ADD28-AFA8-5750-FAFF-E6BF0AA8530E}"/>
              </a:ext>
            </a:extLst>
          </p:cNvPr>
          <p:cNvPicPr>
            <a:picLocks noChangeAspect="1"/>
          </p:cNvPicPr>
          <p:nvPr/>
        </p:nvPicPr>
        <p:blipFill>
          <a:blip r:embed="rId4"/>
          <a:stretch>
            <a:fillRect/>
          </a:stretch>
        </p:blipFill>
        <p:spPr>
          <a:xfrm>
            <a:off x="5675871" y="1338149"/>
            <a:ext cx="3902926" cy="3902926"/>
          </a:xfrm>
          <a:prstGeom prst="rect">
            <a:avLst/>
          </a:prstGeom>
        </p:spPr>
      </p:pic>
      <p:sp>
        <p:nvSpPr>
          <p:cNvPr id="11" name="CuadroTexto 10">
            <a:extLst>
              <a:ext uri="{FF2B5EF4-FFF2-40B4-BE49-F238E27FC236}">
                <a16:creationId xmlns:a16="http://schemas.microsoft.com/office/drawing/2014/main" id="{A563EEBC-1EEE-5520-4DA4-CBD9B62EF0EA}"/>
              </a:ext>
            </a:extLst>
          </p:cNvPr>
          <p:cNvSpPr txBox="1"/>
          <p:nvPr/>
        </p:nvSpPr>
        <p:spPr>
          <a:xfrm>
            <a:off x="3084763" y="747573"/>
            <a:ext cx="29614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300" normalizeH="0" baseline="0" noProof="0" dirty="0">
                <a:ln>
                  <a:noFill/>
                </a:ln>
                <a:solidFill>
                  <a:schemeClr val="bg2"/>
                </a:solidFill>
                <a:effectLst/>
                <a:uLnTx/>
                <a:uFillTx/>
                <a:latin typeface="Avenir Heavy" panose="02000503020000020003" pitchFamily="2" charset="0"/>
                <a:ea typeface="+mn-ea"/>
                <a:cs typeface="+mn-cs"/>
              </a:rPr>
              <a:t>Detectar</a:t>
            </a:r>
          </a:p>
        </p:txBody>
      </p:sp>
      <p:sp>
        <p:nvSpPr>
          <p:cNvPr id="12" name="CuadroTexto 11">
            <a:extLst>
              <a:ext uri="{FF2B5EF4-FFF2-40B4-BE49-F238E27FC236}">
                <a16:creationId xmlns:a16="http://schemas.microsoft.com/office/drawing/2014/main" id="{6485BB90-3E24-22EE-34D3-2A6D2D497895}"/>
              </a:ext>
            </a:extLst>
          </p:cNvPr>
          <p:cNvSpPr txBox="1"/>
          <p:nvPr/>
        </p:nvSpPr>
        <p:spPr>
          <a:xfrm>
            <a:off x="6145772" y="5408340"/>
            <a:ext cx="29614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300" normalizeH="0" baseline="0" noProof="0" dirty="0">
                <a:ln>
                  <a:noFill/>
                </a:ln>
                <a:solidFill>
                  <a:schemeClr val="bg2"/>
                </a:solidFill>
                <a:effectLst/>
                <a:uLnTx/>
                <a:uFillTx/>
                <a:latin typeface="Avenir Heavy" panose="02000503020000020003" pitchFamily="2" charset="0"/>
                <a:ea typeface="+mn-ea"/>
                <a:cs typeface="+mn-cs"/>
              </a:rPr>
              <a:t>Apoyar</a:t>
            </a:r>
          </a:p>
        </p:txBody>
      </p:sp>
    </p:spTree>
    <p:extLst>
      <p:ext uri="{BB962C8B-B14F-4D97-AF65-F5344CB8AC3E}">
        <p14:creationId xmlns:p14="http://schemas.microsoft.com/office/powerpoint/2010/main" val="3224703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827278"/>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Escucha sin juzgar</a:t>
            </a:r>
          </a:p>
        </p:txBody>
      </p:sp>
      <p:pic>
        <p:nvPicPr>
          <p:cNvPr id="18" name="Imagen 17">
            <a:extLst>
              <a:ext uri="{FF2B5EF4-FFF2-40B4-BE49-F238E27FC236}">
                <a16:creationId xmlns:a16="http://schemas.microsoft.com/office/drawing/2014/main" id="{307F15B4-2001-536B-D2F9-9DB3865BD9AE}"/>
              </a:ext>
            </a:extLst>
          </p:cNvPr>
          <p:cNvPicPr>
            <a:picLocks noChangeAspect="1"/>
          </p:cNvPicPr>
          <p:nvPr/>
        </p:nvPicPr>
        <p:blipFill>
          <a:blip r:embed="rId3"/>
          <a:stretch>
            <a:fillRect/>
          </a:stretch>
        </p:blipFill>
        <p:spPr>
          <a:xfrm>
            <a:off x="444971" y="2366031"/>
            <a:ext cx="1461247" cy="1461247"/>
          </a:xfrm>
          <a:prstGeom prst="rect">
            <a:avLst/>
          </a:prstGeom>
        </p:spPr>
      </p:pic>
      <p:sp>
        <p:nvSpPr>
          <p:cNvPr id="20" name="Llamada rectangular redondeada 19">
            <a:extLst>
              <a:ext uri="{FF2B5EF4-FFF2-40B4-BE49-F238E27FC236}">
                <a16:creationId xmlns:a16="http://schemas.microsoft.com/office/drawing/2014/main" id="{0C797843-826C-A9EA-7468-8C56F84634DF}"/>
              </a:ext>
            </a:extLst>
          </p:cNvPr>
          <p:cNvSpPr/>
          <p:nvPr/>
        </p:nvSpPr>
        <p:spPr>
          <a:xfrm>
            <a:off x="3105961" y="1355288"/>
            <a:ext cx="3576731" cy="1782924"/>
          </a:xfrm>
          <a:prstGeom prst="wedgeRoundRectCallout">
            <a:avLst>
              <a:gd name="adj1" fmla="val -29573"/>
              <a:gd name="adj2" fmla="val 6514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Tu experiencia es válida</a:t>
            </a:r>
          </a:p>
        </p:txBody>
      </p:sp>
      <p:sp>
        <p:nvSpPr>
          <p:cNvPr id="21" name="Llamada rectangular redondeada 20">
            <a:extLst>
              <a:ext uri="{FF2B5EF4-FFF2-40B4-BE49-F238E27FC236}">
                <a16:creationId xmlns:a16="http://schemas.microsoft.com/office/drawing/2014/main" id="{70ABDF31-E30D-B989-4181-6D24031DA8F7}"/>
              </a:ext>
            </a:extLst>
          </p:cNvPr>
          <p:cNvSpPr/>
          <p:nvPr/>
        </p:nvSpPr>
        <p:spPr>
          <a:xfrm>
            <a:off x="3105962" y="3643702"/>
            <a:ext cx="3576731" cy="1782924"/>
          </a:xfrm>
          <a:prstGeom prst="wedgeRoundRectCallout">
            <a:avLst>
              <a:gd name="adj1" fmla="val 12059"/>
              <a:gd name="adj2" fmla="val -64864"/>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No estás sola/o</a:t>
            </a:r>
          </a:p>
        </p:txBody>
      </p:sp>
      <p:sp>
        <p:nvSpPr>
          <p:cNvPr id="22" name="Llamada rectangular redondeada 21">
            <a:extLst>
              <a:ext uri="{FF2B5EF4-FFF2-40B4-BE49-F238E27FC236}">
                <a16:creationId xmlns:a16="http://schemas.microsoft.com/office/drawing/2014/main" id="{0BE573D8-4527-A5F1-B7E9-B0ACE85D0AB2}"/>
              </a:ext>
            </a:extLst>
          </p:cNvPr>
          <p:cNvSpPr/>
          <p:nvPr/>
        </p:nvSpPr>
        <p:spPr>
          <a:xfrm>
            <a:off x="7368182" y="1355288"/>
            <a:ext cx="3576731" cy="1782924"/>
          </a:xfrm>
          <a:prstGeom prst="wedgeRoundRectCallout">
            <a:avLst>
              <a:gd name="adj1" fmla="val 59994"/>
              <a:gd name="adj2" fmla="val 13348"/>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Aquí estoy para ti</a:t>
            </a:r>
          </a:p>
        </p:txBody>
      </p:sp>
      <p:sp>
        <p:nvSpPr>
          <p:cNvPr id="23" name="Llamada rectangular redondeada 22">
            <a:extLst>
              <a:ext uri="{FF2B5EF4-FFF2-40B4-BE49-F238E27FC236}">
                <a16:creationId xmlns:a16="http://schemas.microsoft.com/office/drawing/2014/main" id="{0D8B7F77-CF4F-6ABC-CB79-CAF39955CD12}"/>
              </a:ext>
            </a:extLst>
          </p:cNvPr>
          <p:cNvSpPr/>
          <p:nvPr/>
        </p:nvSpPr>
        <p:spPr>
          <a:xfrm>
            <a:off x="7368181" y="3643702"/>
            <a:ext cx="3576731" cy="1782924"/>
          </a:xfrm>
          <a:prstGeom prst="wedgeRoundRectCallout">
            <a:avLst>
              <a:gd name="adj1" fmla="val 12059"/>
              <a:gd name="adj2" fmla="val 71045"/>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Tú no tienes la culpa</a:t>
            </a:r>
          </a:p>
        </p:txBody>
      </p:sp>
      <p:pic>
        <p:nvPicPr>
          <p:cNvPr id="24" name="Imagen 23">
            <a:extLst>
              <a:ext uri="{FF2B5EF4-FFF2-40B4-BE49-F238E27FC236}">
                <a16:creationId xmlns:a16="http://schemas.microsoft.com/office/drawing/2014/main" id="{79F7FC57-E466-7B2A-47C4-1D4999DBAC1A}"/>
              </a:ext>
            </a:extLst>
          </p:cNvPr>
          <p:cNvPicPr>
            <a:picLocks noChangeAspect="1"/>
          </p:cNvPicPr>
          <p:nvPr/>
        </p:nvPicPr>
        <p:blipFill>
          <a:blip r:embed="rId4"/>
          <a:stretch>
            <a:fillRect/>
          </a:stretch>
        </p:blipFill>
        <p:spPr>
          <a:xfrm>
            <a:off x="-1996038" y="2256743"/>
            <a:ext cx="1679823" cy="1679823"/>
          </a:xfrm>
          <a:prstGeom prst="rect">
            <a:avLst/>
          </a:prstGeom>
        </p:spPr>
      </p:pic>
    </p:spTree>
    <p:extLst>
      <p:ext uri="{BB962C8B-B14F-4D97-AF65-F5344CB8AC3E}">
        <p14:creationId xmlns:p14="http://schemas.microsoft.com/office/powerpoint/2010/main" val="3788621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028E538F-9F33-E34B-C366-0047E02C99FD}"/>
              </a:ext>
            </a:extLst>
          </p:cNvPr>
          <p:cNvSpPr/>
          <p:nvPr/>
        </p:nvSpPr>
        <p:spPr>
          <a:xfrm>
            <a:off x="4595446" y="1616716"/>
            <a:ext cx="3001108" cy="3001108"/>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46933AEA-E970-A0A8-CEDE-D4028D90DB61}"/>
              </a:ext>
            </a:extLst>
          </p:cNvPr>
          <p:cNvPicPr>
            <a:picLocks noChangeAspect="1"/>
          </p:cNvPicPr>
          <p:nvPr/>
        </p:nvPicPr>
        <p:blipFill>
          <a:blip r:embed="rId3"/>
          <a:stretch>
            <a:fillRect/>
          </a:stretch>
        </p:blipFill>
        <p:spPr>
          <a:xfrm>
            <a:off x="4595446" y="1723625"/>
            <a:ext cx="3001108" cy="3001108"/>
          </a:xfrm>
          <a:prstGeom prst="rect">
            <a:avLst/>
          </a:prstGeom>
        </p:spPr>
      </p:pic>
      <p:sp>
        <p:nvSpPr>
          <p:cNvPr id="6" name="CuadroTexto 5">
            <a:extLst>
              <a:ext uri="{FF2B5EF4-FFF2-40B4-BE49-F238E27FC236}">
                <a16:creationId xmlns:a16="http://schemas.microsoft.com/office/drawing/2014/main" id="{C0D586F8-D623-376A-536F-72C7E9B6A7D4}"/>
              </a:ext>
            </a:extLst>
          </p:cNvPr>
          <p:cNvSpPr txBox="1"/>
          <p:nvPr/>
        </p:nvSpPr>
        <p:spPr>
          <a:xfrm>
            <a:off x="4595446" y="4831641"/>
            <a:ext cx="3001108" cy="584775"/>
          </a:xfrm>
          <a:prstGeom prst="rect">
            <a:avLst/>
          </a:prstGeom>
          <a:noFill/>
        </p:spPr>
        <p:txBody>
          <a:bodyPr wrap="square" rtlCol="0">
            <a:spAutoFit/>
          </a:bodyPr>
          <a:lstStyle/>
          <a:p>
            <a:pPr algn="ctr"/>
            <a:r>
              <a:rPr lang="es-MX" sz="3200" b="1" dirty="0">
                <a:solidFill>
                  <a:srgbClr val="D35C68"/>
                </a:solidFill>
                <a:latin typeface="Avenir Heavy" panose="02000503020000020003" pitchFamily="2" charset="0"/>
              </a:rPr>
              <a:t>Reconocer</a:t>
            </a:r>
            <a:endParaRPr lang="es-MX" sz="4400" b="1" dirty="0">
              <a:solidFill>
                <a:srgbClr val="D35C68"/>
              </a:solidFill>
              <a:latin typeface="Avenir Heavy" panose="02000503020000020003" pitchFamily="2" charset="0"/>
            </a:endParaRPr>
          </a:p>
        </p:txBody>
      </p:sp>
      <p:sp>
        <p:nvSpPr>
          <p:cNvPr id="7" name="Elipse 6">
            <a:extLst>
              <a:ext uri="{FF2B5EF4-FFF2-40B4-BE49-F238E27FC236}">
                <a16:creationId xmlns:a16="http://schemas.microsoft.com/office/drawing/2014/main" id="{356F61A5-1D09-5A26-3166-ED9A431E7F22}"/>
              </a:ext>
            </a:extLst>
          </p:cNvPr>
          <p:cNvSpPr/>
          <p:nvPr/>
        </p:nvSpPr>
        <p:spPr>
          <a:xfrm>
            <a:off x="1211473"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60E3B543-F5D7-9BD4-DDFE-CBBCEEE5B322}"/>
              </a:ext>
            </a:extLst>
          </p:cNvPr>
          <p:cNvSpPr/>
          <p:nvPr/>
        </p:nvSpPr>
        <p:spPr>
          <a:xfrm>
            <a:off x="7979419" y="1637498"/>
            <a:ext cx="3001108" cy="300110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 name="Imagen 9">
            <a:extLst>
              <a:ext uri="{FF2B5EF4-FFF2-40B4-BE49-F238E27FC236}">
                <a16:creationId xmlns:a16="http://schemas.microsoft.com/office/drawing/2014/main" id="{0B114948-8A69-92CD-1F45-D2677BA246C4}"/>
              </a:ext>
            </a:extLst>
          </p:cNvPr>
          <p:cNvPicPr>
            <a:picLocks noChangeAspect="1"/>
          </p:cNvPicPr>
          <p:nvPr/>
        </p:nvPicPr>
        <p:blipFill>
          <a:blip r:embed="rId4"/>
          <a:stretch>
            <a:fillRect/>
          </a:stretch>
        </p:blipFill>
        <p:spPr>
          <a:xfrm>
            <a:off x="1211471" y="1616715"/>
            <a:ext cx="3001109" cy="3001109"/>
          </a:xfrm>
          <a:prstGeom prst="rect">
            <a:avLst/>
          </a:prstGeom>
        </p:spPr>
      </p:pic>
      <p:sp>
        <p:nvSpPr>
          <p:cNvPr id="11" name="CuadroTexto 10">
            <a:extLst>
              <a:ext uri="{FF2B5EF4-FFF2-40B4-BE49-F238E27FC236}">
                <a16:creationId xmlns:a16="http://schemas.microsoft.com/office/drawing/2014/main" id="{005181D3-863C-646A-EF5B-02368C095A43}"/>
              </a:ext>
            </a:extLst>
          </p:cNvPr>
          <p:cNvSpPr txBox="1"/>
          <p:nvPr/>
        </p:nvSpPr>
        <p:spPr>
          <a:xfrm>
            <a:off x="1211472" y="4831641"/>
            <a:ext cx="3001108" cy="584775"/>
          </a:xfrm>
          <a:prstGeom prst="rect">
            <a:avLst/>
          </a:prstGeom>
          <a:noFill/>
        </p:spPr>
        <p:txBody>
          <a:bodyPr wrap="square" rtlCol="0">
            <a:spAutoFit/>
          </a:bodyPr>
          <a:lstStyle/>
          <a:p>
            <a:pPr algn="ctr"/>
            <a:r>
              <a:rPr lang="es-MX" sz="3200" b="1" dirty="0">
                <a:solidFill>
                  <a:srgbClr val="1D86B1"/>
                </a:solidFill>
                <a:latin typeface="Avenir Heavy" panose="02000503020000020003" pitchFamily="2" charset="0"/>
              </a:rPr>
              <a:t>Conocer</a:t>
            </a:r>
            <a:endParaRPr lang="es-MX" sz="4400" b="1" dirty="0">
              <a:solidFill>
                <a:srgbClr val="1D86B1"/>
              </a:solidFill>
              <a:latin typeface="Avenir Heavy" panose="02000503020000020003" pitchFamily="2" charset="0"/>
            </a:endParaRPr>
          </a:p>
        </p:txBody>
      </p:sp>
      <p:sp>
        <p:nvSpPr>
          <p:cNvPr id="12" name="CuadroTexto 11">
            <a:extLst>
              <a:ext uri="{FF2B5EF4-FFF2-40B4-BE49-F238E27FC236}">
                <a16:creationId xmlns:a16="http://schemas.microsoft.com/office/drawing/2014/main" id="{25132A7C-6DA7-123E-4441-EA08BCF04C27}"/>
              </a:ext>
            </a:extLst>
          </p:cNvPr>
          <p:cNvSpPr txBox="1"/>
          <p:nvPr/>
        </p:nvSpPr>
        <p:spPr>
          <a:xfrm>
            <a:off x="7979419" y="4831641"/>
            <a:ext cx="3001108" cy="584775"/>
          </a:xfrm>
          <a:prstGeom prst="rect">
            <a:avLst/>
          </a:prstGeom>
          <a:noFill/>
        </p:spPr>
        <p:txBody>
          <a:bodyPr wrap="square" rtlCol="0">
            <a:spAutoFit/>
          </a:bodyPr>
          <a:lstStyle/>
          <a:p>
            <a:pPr algn="ctr"/>
            <a:r>
              <a:rPr lang="es-MX" sz="3200" b="1" dirty="0">
                <a:solidFill>
                  <a:srgbClr val="F66B3E"/>
                </a:solidFill>
                <a:latin typeface="Avenir Heavy" panose="02000503020000020003" pitchFamily="2" charset="0"/>
              </a:rPr>
              <a:t>Actuar</a:t>
            </a:r>
            <a:endParaRPr lang="es-MX" sz="4400" b="1" dirty="0">
              <a:solidFill>
                <a:srgbClr val="F66B3E"/>
              </a:solidFill>
              <a:latin typeface="Avenir Heavy" panose="02000503020000020003" pitchFamily="2" charset="0"/>
            </a:endParaRPr>
          </a:p>
        </p:txBody>
      </p:sp>
      <p:pic>
        <p:nvPicPr>
          <p:cNvPr id="13" name="Imagen 12">
            <a:extLst>
              <a:ext uri="{FF2B5EF4-FFF2-40B4-BE49-F238E27FC236}">
                <a16:creationId xmlns:a16="http://schemas.microsoft.com/office/drawing/2014/main" id="{3397E505-C81F-C414-1A8C-8258A1841866}"/>
              </a:ext>
            </a:extLst>
          </p:cNvPr>
          <p:cNvPicPr>
            <a:picLocks noChangeAspect="1"/>
          </p:cNvPicPr>
          <p:nvPr/>
        </p:nvPicPr>
        <p:blipFill>
          <a:blip r:embed="rId5"/>
          <a:stretch>
            <a:fillRect/>
          </a:stretch>
        </p:blipFill>
        <p:spPr>
          <a:xfrm>
            <a:off x="7979419" y="1675253"/>
            <a:ext cx="3001108" cy="3001108"/>
          </a:xfrm>
          <a:prstGeom prst="rect">
            <a:avLst/>
          </a:prstGeom>
        </p:spPr>
      </p:pic>
    </p:spTree>
    <p:extLst>
      <p:ext uri="{BB962C8B-B14F-4D97-AF65-F5344CB8AC3E}">
        <p14:creationId xmlns:p14="http://schemas.microsoft.com/office/powerpoint/2010/main" val="160717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827278"/>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No presiones</a:t>
            </a:r>
          </a:p>
        </p:txBody>
      </p:sp>
      <p:pic>
        <p:nvPicPr>
          <p:cNvPr id="3" name="Imagen 2">
            <a:extLst>
              <a:ext uri="{FF2B5EF4-FFF2-40B4-BE49-F238E27FC236}">
                <a16:creationId xmlns:a16="http://schemas.microsoft.com/office/drawing/2014/main" id="{DF2F1244-3219-9484-2D1F-D8F7078EFE90}"/>
              </a:ext>
            </a:extLst>
          </p:cNvPr>
          <p:cNvPicPr>
            <a:picLocks noChangeAspect="1"/>
          </p:cNvPicPr>
          <p:nvPr/>
        </p:nvPicPr>
        <p:blipFill>
          <a:blip r:embed="rId3"/>
          <a:stretch>
            <a:fillRect/>
          </a:stretch>
        </p:blipFill>
        <p:spPr>
          <a:xfrm>
            <a:off x="335682" y="2256743"/>
            <a:ext cx="1679823" cy="1679823"/>
          </a:xfrm>
          <a:prstGeom prst="rect">
            <a:avLst/>
          </a:prstGeom>
        </p:spPr>
      </p:pic>
      <p:sp>
        <p:nvSpPr>
          <p:cNvPr id="4" name="CuadroTexto 3">
            <a:extLst>
              <a:ext uri="{FF2B5EF4-FFF2-40B4-BE49-F238E27FC236}">
                <a16:creationId xmlns:a16="http://schemas.microsoft.com/office/drawing/2014/main" id="{82080D5A-41FB-F7EE-F4B2-02A4B76C1A33}"/>
              </a:ext>
            </a:extLst>
          </p:cNvPr>
          <p:cNvSpPr txBox="1"/>
          <p:nvPr/>
        </p:nvSpPr>
        <p:spPr>
          <a:xfrm>
            <a:off x="3412995" y="1582596"/>
            <a:ext cx="8084635"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Respeta el </a:t>
            </a:r>
            <a:r>
              <a:rPr kumimoji="0" lang="es-MX" sz="4000" b="1"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a:t>
            </a:r>
            <a:r>
              <a:rPr kumimoji="0" lang="es-MX" sz="4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NO</a:t>
            </a:r>
            <a:r>
              <a:rPr kumimoji="0" lang="es-MX" sz="4000" b="1"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a:t>
            </a:r>
          </a:p>
        </p:txBody>
      </p:sp>
      <p:sp>
        <p:nvSpPr>
          <p:cNvPr id="5" name="CuadroTexto 4">
            <a:extLst>
              <a:ext uri="{FF2B5EF4-FFF2-40B4-BE49-F238E27FC236}">
                <a16:creationId xmlns:a16="http://schemas.microsoft.com/office/drawing/2014/main" id="{A2E246D9-B97C-9D7B-294B-BEAD0C2BA7F2}"/>
              </a:ext>
            </a:extLst>
          </p:cNvPr>
          <p:cNvSpPr txBox="1"/>
          <p:nvPr/>
        </p:nvSpPr>
        <p:spPr>
          <a:xfrm>
            <a:off x="3412995" y="2566350"/>
            <a:ext cx="8084635"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Respeta su tiempo y espacio</a:t>
            </a:r>
          </a:p>
        </p:txBody>
      </p:sp>
      <p:sp>
        <p:nvSpPr>
          <p:cNvPr id="6" name="CuadroTexto 5">
            <a:extLst>
              <a:ext uri="{FF2B5EF4-FFF2-40B4-BE49-F238E27FC236}">
                <a16:creationId xmlns:a16="http://schemas.microsoft.com/office/drawing/2014/main" id="{93126EE3-3229-DE19-FE82-52A5C250DBE0}"/>
              </a:ext>
            </a:extLst>
          </p:cNvPr>
          <p:cNvSpPr txBox="1"/>
          <p:nvPr/>
        </p:nvSpPr>
        <p:spPr>
          <a:xfrm>
            <a:off x="3412994" y="3583765"/>
            <a:ext cx="8084635"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Anímala a denunciar ante las autoridades, pero respeta si no está lista</a:t>
            </a:r>
          </a:p>
        </p:txBody>
      </p:sp>
      <p:pic>
        <p:nvPicPr>
          <p:cNvPr id="7" name="Imagen 6">
            <a:extLst>
              <a:ext uri="{FF2B5EF4-FFF2-40B4-BE49-F238E27FC236}">
                <a16:creationId xmlns:a16="http://schemas.microsoft.com/office/drawing/2014/main" id="{9A928C67-3892-80F0-760D-3C89D279BC2A}"/>
              </a:ext>
            </a:extLst>
          </p:cNvPr>
          <p:cNvPicPr>
            <a:picLocks noChangeAspect="1"/>
          </p:cNvPicPr>
          <p:nvPr/>
        </p:nvPicPr>
        <p:blipFill>
          <a:blip r:embed="rId4"/>
          <a:stretch>
            <a:fillRect/>
          </a:stretch>
        </p:blipFill>
        <p:spPr>
          <a:xfrm>
            <a:off x="-2279330" y="2133471"/>
            <a:ext cx="1926365" cy="1926365"/>
          </a:xfrm>
          <a:prstGeom prst="rect">
            <a:avLst/>
          </a:prstGeom>
        </p:spPr>
      </p:pic>
    </p:spTree>
    <p:extLst>
      <p:ext uri="{BB962C8B-B14F-4D97-AF65-F5344CB8AC3E}">
        <p14:creationId xmlns:p14="http://schemas.microsoft.com/office/powerpoint/2010/main" val="3809627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959133"/>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Apoyo continuo</a:t>
            </a:r>
          </a:p>
        </p:txBody>
      </p:sp>
      <p:pic>
        <p:nvPicPr>
          <p:cNvPr id="7" name="Imagen 6">
            <a:extLst>
              <a:ext uri="{FF2B5EF4-FFF2-40B4-BE49-F238E27FC236}">
                <a16:creationId xmlns:a16="http://schemas.microsoft.com/office/drawing/2014/main" id="{8027092A-468F-F987-F7AF-D93971A5B6A6}"/>
              </a:ext>
            </a:extLst>
          </p:cNvPr>
          <p:cNvPicPr>
            <a:picLocks noChangeAspect="1"/>
          </p:cNvPicPr>
          <p:nvPr/>
        </p:nvPicPr>
        <p:blipFill>
          <a:blip r:embed="rId3"/>
          <a:stretch>
            <a:fillRect/>
          </a:stretch>
        </p:blipFill>
        <p:spPr>
          <a:xfrm>
            <a:off x="212410" y="2265326"/>
            <a:ext cx="1926365" cy="1926365"/>
          </a:xfrm>
          <a:prstGeom prst="rect">
            <a:avLst/>
          </a:prstGeom>
        </p:spPr>
      </p:pic>
      <p:pic>
        <p:nvPicPr>
          <p:cNvPr id="9" name="Imagen 8">
            <a:extLst>
              <a:ext uri="{FF2B5EF4-FFF2-40B4-BE49-F238E27FC236}">
                <a16:creationId xmlns:a16="http://schemas.microsoft.com/office/drawing/2014/main" id="{0F176A50-8137-A55E-6017-F8368592C046}"/>
              </a:ext>
            </a:extLst>
          </p:cNvPr>
          <p:cNvPicPr>
            <a:picLocks noChangeAspect="1"/>
          </p:cNvPicPr>
          <p:nvPr/>
        </p:nvPicPr>
        <p:blipFill rotWithShape="1">
          <a:blip r:embed="rId4"/>
          <a:srcRect b="70899"/>
          <a:stretch/>
        </p:blipFill>
        <p:spPr>
          <a:xfrm>
            <a:off x="0" y="131855"/>
            <a:ext cx="12192000" cy="1995738"/>
          </a:xfrm>
          <a:prstGeom prst="rect">
            <a:avLst/>
          </a:prstGeom>
        </p:spPr>
      </p:pic>
      <p:pic>
        <p:nvPicPr>
          <p:cNvPr id="11" name="Imagen 10">
            <a:extLst>
              <a:ext uri="{FF2B5EF4-FFF2-40B4-BE49-F238E27FC236}">
                <a16:creationId xmlns:a16="http://schemas.microsoft.com/office/drawing/2014/main" id="{04BEAD68-9641-7380-F454-E8AC2A328D1F}"/>
              </a:ext>
            </a:extLst>
          </p:cNvPr>
          <p:cNvPicPr>
            <a:picLocks noChangeAspect="1"/>
          </p:cNvPicPr>
          <p:nvPr/>
        </p:nvPicPr>
        <p:blipFill rotWithShape="1">
          <a:blip r:embed="rId4"/>
          <a:srcRect l="-695" t="29024" r="695" b="43645"/>
          <a:stretch/>
        </p:blipFill>
        <p:spPr>
          <a:xfrm>
            <a:off x="0" y="2084742"/>
            <a:ext cx="12192000" cy="1874391"/>
          </a:xfrm>
          <a:prstGeom prst="rect">
            <a:avLst/>
          </a:prstGeom>
        </p:spPr>
      </p:pic>
      <p:pic>
        <p:nvPicPr>
          <p:cNvPr id="13" name="Imagen 12">
            <a:extLst>
              <a:ext uri="{FF2B5EF4-FFF2-40B4-BE49-F238E27FC236}">
                <a16:creationId xmlns:a16="http://schemas.microsoft.com/office/drawing/2014/main" id="{6633033D-D447-0587-BD55-0C430D875E16}"/>
              </a:ext>
            </a:extLst>
          </p:cNvPr>
          <p:cNvPicPr>
            <a:picLocks noChangeAspect="1"/>
          </p:cNvPicPr>
          <p:nvPr/>
        </p:nvPicPr>
        <p:blipFill rotWithShape="1">
          <a:blip r:embed="rId4"/>
          <a:srcRect t="56259" b="9836"/>
          <a:stretch/>
        </p:blipFill>
        <p:spPr>
          <a:xfrm>
            <a:off x="77151" y="3956138"/>
            <a:ext cx="12192000" cy="2325272"/>
          </a:xfrm>
          <a:prstGeom prst="rect">
            <a:avLst/>
          </a:prstGeom>
        </p:spPr>
      </p:pic>
      <p:pic>
        <p:nvPicPr>
          <p:cNvPr id="14" name="Imagen 13">
            <a:extLst>
              <a:ext uri="{FF2B5EF4-FFF2-40B4-BE49-F238E27FC236}">
                <a16:creationId xmlns:a16="http://schemas.microsoft.com/office/drawing/2014/main" id="{5A3EF451-3578-77ED-66D8-72EE3207FCA3}"/>
              </a:ext>
            </a:extLst>
          </p:cNvPr>
          <p:cNvPicPr>
            <a:picLocks noChangeAspect="1"/>
          </p:cNvPicPr>
          <p:nvPr/>
        </p:nvPicPr>
        <p:blipFill>
          <a:blip r:embed="rId5"/>
          <a:stretch>
            <a:fillRect/>
          </a:stretch>
        </p:blipFill>
        <p:spPr>
          <a:xfrm>
            <a:off x="-1538221" y="2359409"/>
            <a:ext cx="1587146" cy="1587146"/>
          </a:xfrm>
          <a:prstGeom prst="rect">
            <a:avLst/>
          </a:prstGeom>
        </p:spPr>
      </p:pic>
    </p:spTree>
    <p:extLst>
      <p:ext uri="{BB962C8B-B14F-4D97-AF65-F5344CB8AC3E}">
        <p14:creationId xmlns:p14="http://schemas.microsoft.com/office/powerpoint/2010/main" val="251737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3090704"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0332" y="3946555"/>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Identifica recursos</a:t>
            </a:r>
          </a:p>
        </p:txBody>
      </p:sp>
      <p:pic>
        <p:nvPicPr>
          <p:cNvPr id="3" name="Imagen 2">
            <a:extLst>
              <a:ext uri="{FF2B5EF4-FFF2-40B4-BE49-F238E27FC236}">
                <a16:creationId xmlns:a16="http://schemas.microsoft.com/office/drawing/2014/main" id="{12A45C8D-C2BD-A0E6-6CE3-093A5B6FA1D3}"/>
              </a:ext>
            </a:extLst>
          </p:cNvPr>
          <p:cNvPicPr>
            <a:picLocks noChangeAspect="1"/>
          </p:cNvPicPr>
          <p:nvPr/>
        </p:nvPicPr>
        <p:blipFill>
          <a:blip r:embed="rId3"/>
          <a:stretch>
            <a:fillRect/>
          </a:stretch>
        </p:blipFill>
        <p:spPr>
          <a:xfrm>
            <a:off x="234540" y="2359409"/>
            <a:ext cx="1587146" cy="1587146"/>
          </a:xfrm>
          <a:prstGeom prst="rect">
            <a:avLst/>
          </a:prstGeom>
        </p:spPr>
      </p:pic>
      <p:sp>
        <p:nvSpPr>
          <p:cNvPr id="4" name="CuadroTexto 3">
            <a:extLst>
              <a:ext uri="{FF2B5EF4-FFF2-40B4-BE49-F238E27FC236}">
                <a16:creationId xmlns:a16="http://schemas.microsoft.com/office/drawing/2014/main" id="{3E929E51-89E6-A4D0-45ED-3D17A18D5069}"/>
              </a:ext>
            </a:extLst>
          </p:cNvPr>
          <p:cNvSpPr txBox="1"/>
          <p:nvPr/>
        </p:nvSpPr>
        <p:spPr>
          <a:xfrm>
            <a:off x="1821686" y="467942"/>
            <a:ext cx="80846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Recursos locales</a:t>
            </a:r>
          </a:p>
        </p:txBody>
      </p:sp>
      <p:sp>
        <p:nvSpPr>
          <p:cNvPr id="5" name="CuadroTexto 4">
            <a:extLst>
              <a:ext uri="{FF2B5EF4-FFF2-40B4-BE49-F238E27FC236}">
                <a16:creationId xmlns:a16="http://schemas.microsoft.com/office/drawing/2014/main" id="{0F91FC11-B822-97C1-F5BE-9264FF7F7361}"/>
              </a:ext>
            </a:extLst>
          </p:cNvPr>
          <p:cNvSpPr txBox="1"/>
          <p:nvPr/>
        </p:nvSpPr>
        <p:spPr>
          <a:xfrm>
            <a:off x="2568464" y="2621119"/>
            <a:ext cx="8084634" cy="1569660"/>
          </a:xfrm>
          <a:prstGeom prst="rect">
            <a:avLst/>
          </a:prstGeom>
          <a:noFill/>
        </p:spPr>
        <p:txBody>
          <a:bodyPr wrap="square" rtlCol="0">
            <a:spAutoFit/>
          </a:bodyPr>
          <a:lstStyle/>
          <a:p>
            <a:pPr marL="342900" indent="-342900" fontAlgn="base">
              <a:buFont typeface="Arial" panose="020B0604020202020204" pitchFamily="34" charset="0"/>
              <a:buChar char="•"/>
            </a:pP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Comisión Nacional para Prevenir la Discriminación (CONAPRED): </a:t>
            </a:r>
            <a:r>
              <a:rPr lang="es-MX" sz="2400" dirty="0">
                <a:latin typeface="Avenir Medium" panose="02000503020000020003" pitchFamily="2" charset="0"/>
              </a:rPr>
              <a:t>Ciudad de  México: (55) 5262 1490 Ext. 5416 y 5432 Resto del país: 800 543 0033.</a:t>
            </a:r>
          </a:p>
          <a:p>
            <a:pPr fontAlgn="base"/>
            <a:endPar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endParaRPr>
          </a:p>
        </p:txBody>
      </p:sp>
      <p:pic>
        <p:nvPicPr>
          <p:cNvPr id="6" name="Imagen 5">
            <a:extLst>
              <a:ext uri="{FF2B5EF4-FFF2-40B4-BE49-F238E27FC236}">
                <a16:creationId xmlns:a16="http://schemas.microsoft.com/office/drawing/2014/main" id="{8412E1C9-652A-921C-9BC5-5D89A3B1F036}"/>
              </a:ext>
            </a:extLst>
          </p:cNvPr>
          <p:cNvPicPr>
            <a:picLocks noChangeAspect="1"/>
          </p:cNvPicPr>
          <p:nvPr/>
        </p:nvPicPr>
        <p:blipFill>
          <a:blip r:embed="rId4"/>
          <a:stretch>
            <a:fillRect/>
          </a:stretch>
        </p:blipFill>
        <p:spPr>
          <a:xfrm>
            <a:off x="-2028618" y="2394792"/>
            <a:ext cx="1516380" cy="1516380"/>
          </a:xfrm>
          <a:prstGeom prst="rect">
            <a:avLst/>
          </a:prstGeom>
        </p:spPr>
      </p:pic>
      <p:pic>
        <p:nvPicPr>
          <p:cNvPr id="8" name="Imagen 7">
            <a:extLst>
              <a:ext uri="{FF2B5EF4-FFF2-40B4-BE49-F238E27FC236}">
                <a16:creationId xmlns:a16="http://schemas.microsoft.com/office/drawing/2014/main" id="{F27214BE-4CF8-B8B1-DF0D-92A40DFF086C}"/>
              </a:ext>
            </a:extLst>
          </p:cNvPr>
          <p:cNvPicPr>
            <a:picLocks noChangeAspect="1"/>
          </p:cNvPicPr>
          <p:nvPr/>
        </p:nvPicPr>
        <p:blipFill>
          <a:blip r:embed="rId5"/>
          <a:stretch>
            <a:fillRect/>
          </a:stretch>
        </p:blipFill>
        <p:spPr>
          <a:xfrm>
            <a:off x="8401596" y="4381436"/>
            <a:ext cx="1652034" cy="1715558"/>
          </a:xfrm>
          <a:prstGeom prst="rect">
            <a:avLst/>
          </a:prstGeom>
        </p:spPr>
      </p:pic>
      <p:sp>
        <p:nvSpPr>
          <p:cNvPr id="9" name="CuadroTexto 8">
            <a:extLst>
              <a:ext uri="{FF2B5EF4-FFF2-40B4-BE49-F238E27FC236}">
                <a16:creationId xmlns:a16="http://schemas.microsoft.com/office/drawing/2014/main" id="{A07105B4-F80B-70B0-807A-9779C6B37A9C}"/>
              </a:ext>
            </a:extLst>
          </p:cNvPr>
          <p:cNvSpPr txBox="1"/>
          <p:nvPr/>
        </p:nvSpPr>
        <p:spPr>
          <a:xfrm>
            <a:off x="2963634" y="4454385"/>
            <a:ext cx="4590069" cy="1569660"/>
          </a:xfrm>
          <a:prstGeom prst="rect">
            <a:avLst/>
          </a:prstGeom>
          <a:noFill/>
        </p:spPr>
        <p:txBody>
          <a:bodyPr wrap="square" rtlCol="0">
            <a:spAutoFit/>
          </a:bodyPr>
          <a:lstStyle/>
          <a:p>
            <a:pPr algn="just" fontAlgn="base"/>
            <a:r>
              <a:rPr lang="es-MX" sz="2400" dirty="0">
                <a:latin typeface="Avenir Medium" panose="02000503020000020003" pitchFamily="2" charset="0"/>
              </a:rPr>
              <a:t>Consulta aquí las </a:t>
            </a:r>
            <a:r>
              <a:rPr lang="es-MX" sz="2400" b="1" i="1" dirty="0">
                <a:latin typeface="Avenir Black Oblique" panose="02000503020000020003" pitchFamily="2" charset="0"/>
              </a:rPr>
              <a:t>líneas telefónicas e institutos estatales de atención a la violencia contra las mujeres</a:t>
            </a:r>
            <a:endParaRPr kumimoji="0" lang="es-MX" sz="2400" b="1" i="1" u="none" strike="noStrike" kern="1200" cap="none" spc="0" normalizeH="0" baseline="0" noProof="0" dirty="0">
              <a:ln>
                <a:noFill/>
              </a:ln>
              <a:solidFill>
                <a:prstClr val="black"/>
              </a:solidFill>
              <a:effectLst/>
              <a:uLnTx/>
              <a:uFillTx/>
              <a:latin typeface="Avenir Black Oblique" panose="02000503020000020003" pitchFamily="2" charset="0"/>
              <a:ea typeface="Hiragino Kaku Gothic StdN W8" panose="020B0800000000000000" pitchFamily="34" charset="-128"/>
              <a:cs typeface="+mn-cs"/>
            </a:endParaRPr>
          </a:p>
        </p:txBody>
      </p:sp>
      <p:sp>
        <p:nvSpPr>
          <p:cNvPr id="13" name="CuadroTexto 12">
            <a:extLst>
              <a:ext uri="{FF2B5EF4-FFF2-40B4-BE49-F238E27FC236}">
                <a16:creationId xmlns:a16="http://schemas.microsoft.com/office/drawing/2014/main" id="{E3DE8278-646E-A2DE-FEDB-5792B472B1B6}"/>
              </a:ext>
            </a:extLst>
          </p:cNvPr>
          <p:cNvSpPr txBox="1"/>
          <p:nvPr/>
        </p:nvSpPr>
        <p:spPr>
          <a:xfrm>
            <a:off x="2568464" y="1404521"/>
            <a:ext cx="8084634" cy="1200329"/>
          </a:xfrm>
          <a:prstGeom prst="rect">
            <a:avLst/>
          </a:prstGeom>
          <a:noFill/>
        </p:spPr>
        <p:txBody>
          <a:bodyPr wrap="square" rtlCol="0">
            <a:spAutoFit/>
          </a:bodyPr>
          <a:lstStyle/>
          <a:p>
            <a:pPr marL="342900" indent="-342900" fontAlgn="base">
              <a:buFont typeface="Arial" panose="020B0604020202020204" pitchFamily="34" charset="0"/>
              <a:buChar char="•"/>
            </a:pPr>
            <a:r>
              <a:rPr kumimoji="0" lang="es-MX" sz="2400" b="0" i="0" u="none" strike="noStrike" kern="1200" cap="none" spc="0" normalizeH="0" baseline="0" noProof="0" dirty="0">
                <a:ln>
                  <a:noFill/>
                </a:ln>
                <a:solidFill>
                  <a:prstClr val="black"/>
                </a:solidFill>
                <a:effectLst/>
                <a:highlight>
                  <a:srgbClr val="FFFF00"/>
                </a:highlight>
                <a:uLnTx/>
                <a:uFillTx/>
                <a:latin typeface="Avenir Medium" panose="02000503020000020003" pitchFamily="2" charset="0"/>
                <a:ea typeface="+mn-ea"/>
                <a:cs typeface="+mn-cs"/>
              </a:rPr>
              <a:t>INSERTE LÍNEA DE DENUNCIAS DE LA EMPRESA</a:t>
            </a:r>
            <a:r>
              <a:rPr kumimoji="0" lang="es-MX" sz="2400" b="0" i="0" u="none" strike="noStrike" kern="1200" cap="none" spc="0" normalizeH="0" noProof="0" dirty="0">
                <a:ln>
                  <a:noFill/>
                </a:ln>
                <a:solidFill>
                  <a:prstClr val="black"/>
                </a:solidFill>
                <a:effectLst/>
                <a:highlight>
                  <a:srgbClr val="FFFF00"/>
                </a:highlight>
                <a:uLnTx/>
                <a:uFillTx/>
                <a:latin typeface="Avenir Medium" panose="02000503020000020003" pitchFamily="2" charset="0"/>
                <a:ea typeface="+mn-ea"/>
                <a:cs typeface="+mn-cs"/>
              </a:rPr>
              <a:t> (Opcional)</a:t>
            </a:r>
            <a:endParaRPr lang="es-MX" sz="2400" dirty="0">
              <a:highlight>
                <a:srgbClr val="FFFF00"/>
              </a:highlight>
              <a:latin typeface="Avenir Medium" panose="02000503020000020003" pitchFamily="2" charset="0"/>
            </a:endParaRPr>
          </a:p>
          <a:p>
            <a:pPr fontAlgn="base"/>
            <a:endPar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endParaRPr>
          </a:p>
        </p:txBody>
      </p:sp>
    </p:spTree>
    <p:extLst>
      <p:ext uri="{BB962C8B-B14F-4D97-AF65-F5344CB8AC3E}">
        <p14:creationId xmlns:p14="http://schemas.microsoft.com/office/powerpoint/2010/main" val="1338564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F7CCB9D-BD2F-65A4-2430-6D0342AC89E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56FA0DCF-2491-009D-B143-6346DDF56924}"/>
              </a:ext>
            </a:extLst>
          </p:cNvPr>
          <p:cNvSpPr/>
          <p:nvPr/>
        </p:nvSpPr>
        <p:spPr>
          <a:xfrm>
            <a:off x="-3090704"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F155CB70-81C5-21EC-AED3-DAB4C154BF4F}"/>
              </a:ext>
            </a:extLst>
          </p:cNvPr>
          <p:cNvSpPr txBox="1"/>
          <p:nvPr/>
        </p:nvSpPr>
        <p:spPr>
          <a:xfrm>
            <a:off x="-70332" y="3946555"/>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Identifica recursos</a:t>
            </a:r>
          </a:p>
        </p:txBody>
      </p:sp>
      <p:pic>
        <p:nvPicPr>
          <p:cNvPr id="3" name="Imagen 2">
            <a:extLst>
              <a:ext uri="{FF2B5EF4-FFF2-40B4-BE49-F238E27FC236}">
                <a16:creationId xmlns:a16="http://schemas.microsoft.com/office/drawing/2014/main" id="{FC89D0AB-69E1-63D7-6863-17933A05837B}"/>
              </a:ext>
            </a:extLst>
          </p:cNvPr>
          <p:cNvPicPr>
            <a:picLocks noChangeAspect="1"/>
          </p:cNvPicPr>
          <p:nvPr/>
        </p:nvPicPr>
        <p:blipFill>
          <a:blip r:embed="rId3"/>
          <a:stretch>
            <a:fillRect/>
          </a:stretch>
        </p:blipFill>
        <p:spPr>
          <a:xfrm>
            <a:off x="234540" y="2359409"/>
            <a:ext cx="1587146" cy="1587146"/>
          </a:xfrm>
          <a:prstGeom prst="rect">
            <a:avLst/>
          </a:prstGeom>
        </p:spPr>
      </p:pic>
      <p:sp>
        <p:nvSpPr>
          <p:cNvPr id="4" name="CuadroTexto 3">
            <a:extLst>
              <a:ext uri="{FF2B5EF4-FFF2-40B4-BE49-F238E27FC236}">
                <a16:creationId xmlns:a16="http://schemas.microsoft.com/office/drawing/2014/main" id="{A73BBE4B-DC9F-DBE3-657F-9C28A37B0B6B}"/>
              </a:ext>
            </a:extLst>
          </p:cNvPr>
          <p:cNvSpPr txBox="1"/>
          <p:nvPr/>
        </p:nvSpPr>
        <p:spPr>
          <a:xfrm>
            <a:off x="1821686" y="467942"/>
            <a:ext cx="80846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Recursos</a:t>
            </a:r>
            <a:r>
              <a:rPr kumimoji="0" lang="es-MX" sz="4000" b="1" i="0" u="none" strike="noStrike" kern="1200" cap="none" spc="0" normalizeH="0" noProof="0" dirty="0">
                <a:ln>
                  <a:noFill/>
                </a:ln>
                <a:solidFill>
                  <a:prstClr val="black"/>
                </a:solidFill>
                <a:effectLst/>
                <a:uLnTx/>
                <a:uFillTx/>
                <a:latin typeface="Avenir" panose="02000503020000020003" pitchFamily="2" charset="0"/>
                <a:ea typeface="+mn-ea"/>
                <a:cs typeface="+mn-cs"/>
              </a:rPr>
              <a:t> locales</a:t>
            </a:r>
            <a:endPar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pic>
        <p:nvPicPr>
          <p:cNvPr id="6" name="Imagen 5">
            <a:extLst>
              <a:ext uri="{FF2B5EF4-FFF2-40B4-BE49-F238E27FC236}">
                <a16:creationId xmlns:a16="http://schemas.microsoft.com/office/drawing/2014/main" id="{3FC5E2BC-0243-E5A7-0223-B767A5E2D769}"/>
              </a:ext>
            </a:extLst>
          </p:cNvPr>
          <p:cNvPicPr>
            <a:picLocks noChangeAspect="1"/>
          </p:cNvPicPr>
          <p:nvPr/>
        </p:nvPicPr>
        <p:blipFill>
          <a:blip r:embed="rId4"/>
          <a:stretch>
            <a:fillRect/>
          </a:stretch>
        </p:blipFill>
        <p:spPr>
          <a:xfrm>
            <a:off x="-2028618" y="2394792"/>
            <a:ext cx="1516380" cy="1516380"/>
          </a:xfrm>
          <a:prstGeom prst="rect">
            <a:avLst/>
          </a:prstGeom>
        </p:spPr>
      </p:pic>
      <p:sp>
        <p:nvSpPr>
          <p:cNvPr id="11" name="Rectángulo 10">
            <a:extLst>
              <a:ext uri="{FF2B5EF4-FFF2-40B4-BE49-F238E27FC236}">
                <a16:creationId xmlns:a16="http://schemas.microsoft.com/office/drawing/2014/main" id="{60CC481B-23B7-DAC7-AF47-2CF57378D329}"/>
              </a:ext>
            </a:extLst>
          </p:cNvPr>
          <p:cNvSpPr/>
          <p:nvPr/>
        </p:nvSpPr>
        <p:spPr>
          <a:xfrm>
            <a:off x="8244346" y="4254331"/>
            <a:ext cx="1966535" cy="1969770"/>
          </a:xfrm>
          <a:prstGeom prst="rect">
            <a:avLst/>
          </a:prstGeom>
          <a:solidFill>
            <a:srgbClr val="787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D5A87AE-5A32-CC77-78E8-21B0B97FC084}"/>
              </a:ext>
            </a:extLst>
          </p:cNvPr>
          <p:cNvSpPr txBox="1"/>
          <p:nvPr/>
        </p:nvSpPr>
        <p:spPr>
          <a:xfrm>
            <a:off x="2998329" y="4639051"/>
            <a:ext cx="4590069" cy="1200329"/>
          </a:xfrm>
          <a:prstGeom prst="rect">
            <a:avLst/>
          </a:prstGeom>
          <a:noFill/>
        </p:spPr>
        <p:txBody>
          <a:bodyPr wrap="square" rtlCol="0">
            <a:spAutoFit/>
          </a:bodyPr>
          <a:lstStyle/>
          <a:p>
            <a:pPr algn="just" fontAlgn="base"/>
            <a:r>
              <a:rPr lang="es-MX" sz="2400" dirty="0">
                <a:latin typeface="Avenir Medium" panose="02000503020000020003" pitchFamily="2" charset="0"/>
              </a:rPr>
              <a:t>Consulta aquí </a:t>
            </a:r>
            <a:r>
              <a:rPr lang="es-MX" sz="2400" b="1" i="1" dirty="0">
                <a:latin typeface="Avenir Black Oblique" panose="02000503020000020003" pitchFamily="2" charset="0"/>
              </a:rPr>
              <a:t>el contacto para las juntas de conciliación y arbitraje de tu estado. </a:t>
            </a:r>
            <a:endParaRPr kumimoji="0" lang="es-MX" sz="2400" b="1" i="1" u="none" strike="noStrike" kern="1200" cap="none" spc="0" normalizeH="0" baseline="0" noProof="0" dirty="0">
              <a:ln>
                <a:noFill/>
              </a:ln>
              <a:solidFill>
                <a:prstClr val="black"/>
              </a:solidFill>
              <a:effectLst/>
              <a:uLnTx/>
              <a:uFillTx/>
              <a:latin typeface="Avenir Black Oblique" panose="02000503020000020003" pitchFamily="2" charset="0"/>
              <a:ea typeface="Hiragino Kaku Gothic StdN W8" panose="020B0800000000000000" pitchFamily="34" charset="-128"/>
              <a:cs typeface="+mn-cs"/>
            </a:endParaRPr>
          </a:p>
        </p:txBody>
      </p:sp>
      <p:pic>
        <p:nvPicPr>
          <p:cNvPr id="7" name="Imagen 6">
            <a:extLst>
              <a:ext uri="{FF2B5EF4-FFF2-40B4-BE49-F238E27FC236}">
                <a16:creationId xmlns:a16="http://schemas.microsoft.com/office/drawing/2014/main" id="{9137B13D-B601-7B7A-C392-9EF3E8878449}"/>
              </a:ext>
            </a:extLst>
          </p:cNvPr>
          <p:cNvPicPr>
            <a:picLocks noChangeAspect="1"/>
          </p:cNvPicPr>
          <p:nvPr/>
        </p:nvPicPr>
        <p:blipFill>
          <a:blip r:embed="rId5"/>
          <a:stretch>
            <a:fillRect/>
          </a:stretch>
        </p:blipFill>
        <p:spPr>
          <a:xfrm>
            <a:off x="8046513" y="4058116"/>
            <a:ext cx="2362200" cy="2362200"/>
          </a:xfrm>
          <a:prstGeom prst="rect">
            <a:avLst/>
          </a:prstGeom>
        </p:spPr>
      </p:pic>
      <p:sp>
        <p:nvSpPr>
          <p:cNvPr id="13" name="CuadroTexto 12">
            <a:extLst>
              <a:ext uri="{FF2B5EF4-FFF2-40B4-BE49-F238E27FC236}">
                <a16:creationId xmlns:a16="http://schemas.microsoft.com/office/drawing/2014/main" id="{B08D3B67-8E17-920A-2901-76ED1B4898B1}"/>
              </a:ext>
            </a:extLst>
          </p:cNvPr>
          <p:cNvSpPr txBox="1"/>
          <p:nvPr/>
        </p:nvSpPr>
        <p:spPr>
          <a:xfrm>
            <a:off x="2963634" y="2799884"/>
            <a:ext cx="7658647" cy="830997"/>
          </a:xfrm>
          <a:prstGeom prst="rect">
            <a:avLst/>
          </a:prstGeom>
          <a:noFill/>
        </p:spPr>
        <p:txBody>
          <a:bodyPr wrap="square" rtlCol="0">
            <a:spAutoFit/>
          </a:bodyPr>
          <a:lstStyle/>
          <a:p>
            <a:pPr marL="342900" indent="-342900" algn="just" fontAlgn="base">
              <a:buFont typeface="Arial" panose="020B0604020202020204" pitchFamily="34" charset="0"/>
              <a:buChar char="•"/>
            </a:pPr>
            <a:r>
              <a:rPr lang="es-MX" sz="2400" dirty="0">
                <a:latin typeface="Avenir Medium" panose="02000503020000020003" pitchFamily="2" charset="0"/>
              </a:rPr>
              <a:t>Si el conflicto escala y no te pueden ayudar dentro de la empresa. </a:t>
            </a:r>
            <a:endParaRPr kumimoji="0" lang="es-MX" sz="2400" b="1" i="1" u="none" strike="noStrike" kern="1200" cap="none" spc="0" normalizeH="0" baseline="0" noProof="0" dirty="0">
              <a:ln>
                <a:noFill/>
              </a:ln>
              <a:solidFill>
                <a:prstClr val="black"/>
              </a:solidFill>
              <a:effectLst/>
              <a:uLnTx/>
              <a:uFillTx/>
              <a:latin typeface="Avenir Black Oblique" panose="02000503020000020003" pitchFamily="2" charset="0"/>
              <a:ea typeface="Hiragino Kaku Gothic StdN W8" panose="020B0800000000000000" pitchFamily="34" charset="-128"/>
              <a:cs typeface="+mn-cs"/>
            </a:endParaRPr>
          </a:p>
        </p:txBody>
      </p:sp>
      <p:sp>
        <p:nvSpPr>
          <p:cNvPr id="16" name="CuadroTexto 15">
            <a:extLst>
              <a:ext uri="{FF2B5EF4-FFF2-40B4-BE49-F238E27FC236}">
                <a16:creationId xmlns:a16="http://schemas.microsoft.com/office/drawing/2014/main" id="{E4E6CE84-8A6C-B9BF-609C-9C8E775586B6}"/>
              </a:ext>
            </a:extLst>
          </p:cNvPr>
          <p:cNvSpPr txBox="1"/>
          <p:nvPr/>
        </p:nvSpPr>
        <p:spPr>
          <a:xfrm>
            <a:off x="2963634" y="1785715"/>
            <a:ext cx="7642860"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Secretaría de las Mujeres: </a:t>
            </a:r>
            <a:r>
              <a:rPr kumimoji="0" lang="es-MX" sz="2400" b="1" i="0" u="none" strike="noStrike" kern="1200" cap="none" spc="0" normalizeH="0" baseline="0" noProof="0" dirty="0">
                <a:ln>
                  <a:noFill/>
                </a:ln>
                <a:solidFill>
                  <a:prstClr val="black"/>
                </a:solidFill>
                <a:effectLst/>
                <a:uLnTx/>
                <a:uFillTx/>
                <a:latin typeface="Avenir Medium" panose="02000503020000020003" pitchFamily="2" charset="0"/>
                <a:ea typeface="Hiragino Kaku Gothic StdN W8" panose="020B0800000000000000" pitchFamily="34" charset="-128"/>
                <a:cs typeface="Arial"/>
                <a:sym typeface="Arial"/>
              </a:rPr>
              <a:t>55 5322 4200</a:t>
            </a:r>
          </a:p>
        </p:txBody>
      </p:sp>
    </p:spTree>
    <p:extLst>
      <p:ext uri="{BB962C8B-B14F-4D97-AF65-F5344CB8AC3E}">
        <p14:creationId xmlns:p14="http://schemas.microsoft.com/office/powerpoint/2010/main" val="2691047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959133"/>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Ayuda práctica</a:t>
            </a:r>
          </a:p>
        </p:txBody>
      </p:sp>
      <p:pic>
        <p:nvPicPr>
          <p:cNvPr id="6" name="Imagen 5">
            <a:extLst>
              <a:ext uri="{FF2B5EF4-FFF2-40B4-BE49-F238E27FC236}">
                <a16:creationId xmlns:a16="http://schemas.microsoft.com/office/drawing/2014/main" id="{0CA1EB2D-4D46-AAEF-A647-57FB11AC5744}"/>
              </a:ext>
            </a:extLst>
          </p:cNvPr>
          <p:cNvPicPr>
            <a:picLocks noChangeAspect="1"/>
          </p:cNvPicPr>
          <p:nvPr/>
        </p:nvPicPr>
        <p:blipFill>
          <a:blip r:embed="rId3"/>
          <a:stretch>
            <a:fillRect/>
          </a:stretch>
        </p:blipFill>
        <p:spPr>
          <a:xfrm>
            <a:off x="417402" y="2394792"/>
            <a:ext cx="1516380" cy="1516380"/>
          </a:xfrm>
          <a:prstGeom prst="rect">
            <a:avLst/>
          </a:prstGeom>
        </p:spPr>
      </p:pic>
      <p:sp>
        <p:nvSpPr>
          <p:cNvPr id="7" name="Llamada rectangular redondeada 6">
            <a:extLst>
              <a:ext uri="{FF2B5EF4-FFF2-40B4-BE49-F238E27FC236}">
                <a16:creationId xmlns:a16="http://schemas.microsoft.com/office/drawing/2014/main" id="{F46B7AFA-82F3-7FA9-3928-547988FF2CFE}"/>
              </a:ext>
            </a:extLst>
          </p:cNvPr>
          <p:cNvSpPr/>
          <p:nvPr/>
        </p:nvSpPr>
        <p:spPr>
          <a:xfrm>
            <a:off x="3105961" y="1355288"/>
            <a:ext cx="3576731" cy="1782924"/>
          </a:xfrm>
          <a:prstGeom prst="wedgeRoundRectCallout">
            <a:avLst>
              <a:gd name="adj1" fmla="val -29573"/>
              <a:gd name="adj2" fmla="val 6514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¿Te ayudo en esto?</a:t>
            </a:r>
          </a:p>
        </p:txBody>
      </p:sp>
      <p:sp>
        <p:nvSpPr>
          <p:cNvPr id="8" name="Llamada rectangular redondeada 7">
            <a:extLst>
              <a:ext uri="{FF2B5EF4-FFF2-40B4-BE49-F238E27FC236}">
                <a16:creationId xmlns:a16="http://schemas.microsoft.com/office/drawing/2014/main" id="{B0561BFE-4847-7159-8DDE-D47B33115092}"/>
              </a:ext>
            </a:extLst>
          </p:cNvPr>
          <p:cNvSpPr/>
          <p:nvPr/>
        </p:nvSpPr>
        <p:spPr>
          <a:xfrm>
            <a:off x="3105962" y="3643702"/>
            <a:ext cx="3576731" cy="1782924"/>
          </a:xfrm>
          <a:prstGeom prst="wedgeRoundRectCallout">
            <a:avLst>
              <a:gd name="adj1" fmla="val 12059"/>
              <a:gd name="adj2" fmla="val -64864"/>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¿Quieres quedarte en mi casa?</a:t>
            </a:r>
          </a:p>
        </p:txBody>
      </p:sp>
      <p:sp>
        <p:nvSpPr>
          <p:cNvPr id="9" name="Llamada rectangular redondeada 8">
            <a:extLst>
              <a:ext uri="{FF2B5EF4-FFF2-40B4-BE49-F238E27FC236}">
                <a16:creationId xmlns:a16="http://schemas.microsoft.com/office/drawing/2014/main" id="{46E09058-241B-A9EB-8130-B2C571A33631}"/>
              </a:ext>
            </a:extLst>
          </p:cNvPr>
          <p:cNvSpPr/>
          <p:nvPr/>
        </p:nvSpPr>
        <p:spPr>
          <a:xfrm>
            <a:off x="7368182" y="1355288"/>
            <a:ext cx="3576731" cy="1782924"/>
          </a:xfrm>
          <a:prstGeom prst="wedgeRoundRectCallout">
            <a:avLst>
              <a:gd name="adj1" fmla="val 59994"/>
              <a:gd name="adj2" fmla="val 13348"/>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¿Quieres que te acompañe?</a:t>
            </a:r>
          </a:p>
        </p:txBody>
      </p:sp>
      <p:sp>
        <p:nvSpPr>
          <p:cNvPr id="11" name="Llamada rectangular redondeada 10">
            <a:extLst>
              <a:ext uri="{FF2B5EF4-FFF2-40B4-BE49-F238E27FC236}">
                <a16:creationId xmlns:a16="http://schemas.microsoft.com/office/drawing/2014/main" id="{96EE60F6-9748-AF15-CB73-43ABB8F69DE9}"/>
              </a:ext>
            </a:extLst>
          </p:cNvPr>
          <p:cNvSpPr/>
          <p:nvPr/>
        </p:nvSpPr>
        <p:spPr>
          <a:xfrm>
            <a:off x="7368181" y="3643702"/>
            <a:ext cx="3576731" cy="1782924"/>
          </a:xfrm>
          <a:prstGeom prst="wedgeRoundRectCallout">
            <a:avLst>
              <a:gd name="adj1" fmla="val 12059"/>
              <a:gd name="adj2" fmla="val 71045"/>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¿Necesitas que te lleve comida?</a:t>
            </a:r>
          </a:p>
        </p:txBody>
      </p:sp>
      <p:pic>
        <p:nvPicPr>
          <p:cNvPr id="13" name="Imagen 12">
            <a:extLst>
              <a:ext uri="{FF2B5EF4-FFF2-40B4-BE49-F238E27FC236}">
                <a16:creationId xmlns:a16="http://schemas.microsoft.com/office/drawing/2014/main" id="{2E4D8E01-8B23-ED82-147E-DB6358F7448D}"/>
              </a:ext>
            </a:extLst>
          </p:cNvPr>
          <p:cNvPicPr>
            <a:picLocks noChangeAspect="1"/>
          </p:cNvPicPr>
          <p:nvPr/>
        </p:nvPicPr>
        <p:blipFill>
          <a:blip r:embed="rId4"/>
          <a:stretch>
            <a:fillRect/>
          </a:stretch>
        </p:blipFill>
        <p:spPr>
          <a:xfrm>
            <a:off x="-1540938" y="2310972"/>
            <a:ext cx="1684020" cy="1684020"/>
          </a:xfrm>
          <a:prstGeom prst="rect">
            <a:avLst/>
          </a:prstGeom>
        </p:spPr>
      </p:pic>
    </p:spTree>
    <p:extLst>
      <p:ext uri="{BB962C8B-B14F-4D97-AF65-F5344CB8AC3E}">
        <p14:creationId xmlns:p14="http://schemas.microsoft.com/office/powerpoint/2010/main" val="3196046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959133"/>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Confidencia-lidad</a:t>
            </a:r>
          </a:p>
        </p:txBody>
      </p:sp>
      <p:pic>
        <p:nvPicPr>
          <p:cNvPr id="3" name="Imagen 2">
            <a:extLst>
              <a:ext uri="{FF2B5EF4-FFF2-40B4-BE49-F238E27FC236}">
                <a16:creationId xmlns:a16="http://schemas.microsoft.com/office/drawing/2014/main" id="{910459A0-0921-38DB-9DAA-FBF702CD07B7}"/>
              </a:ext>
            </a:extLst>
          </p:cNvPr>
          <p:cNvPicPr>
            <a:picLocks noChangeAspect="1"/>
          </p:cNvPicPr>
          <p:nvPr/>
        </p:nvPicPr>
        <p:blipFill>
          <a:blip r:embed="rId3"/>
          <a:stretch>
            <a:fillRect/>
          </a:stretch>
        </p:blipFill>
        <p:spPr>
          <a:xfrm>
            <a:off x="333582" y="2310972"/>
            <a:ext cx="1684020" cy="1684020"/>
          </a:xfrm>
          <a:prstGeom prst="rect">
            <a:avLst/>
          </a:prstGeom>
        </p:spPr>
      </p:pic>
      <p:sp>
        <p:nvSpPr>
          <p:cNvPr id="4" name="CuadroTexto 3">
            <a:extLst>
              <a:ext uri="{FF2B5EF4-FFF2-40B4-BE49-F238E27FC236}">
                <a16:creationId xmlns:a16="http://schemas.microsoft.com/office/drawing/2014/main" id="{8BBB9086-8888-6198-2D9A-9548637C2EF0}"/>
              </a:ext>
            </a:extLst>
          </p:cNvPr>
          <p:cNvSpPr txBox="1"/>
          <p:nvPr/>
        </p:nvSpPr>
        <p:spPr>
          <a:xfrm>
            <a:off x="3412995" y="1262556"/>
            <a:ext cx="8084635"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Respeta la privacidad de la persona</a:t>
            </a:r>
          </a:p>
        </p:txBody>
      </p:sp>
      <p:sp>
        <p:nvSpPr>
          <p:cNvPr id="5" name="CuadroTexto 4">
            <a:extLst>
              <a:ext uri="{FF2B5EF4-FFF2-40B4-BE49-F238E27FC236}">
                <a16:creationId xmlns:a16="http://schemas.microsoft.com/office/drawing/2014/main" id="{AAB94833-3B56-545C-E964-B7F20C3B789A}"/>
              </a:ext>
            </a:extLst>
          </p:cNvPr>
          <p:cNvSpPr txBox="1"/>
          <p:nvPr/>
        </p:nvSpPr>
        <p:spPr>
          <a:xfrm>
            <a:off x="3412994" y="2898475"/>
            <a:ext cx="8084635"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Comparte información solo si tienes consentimiento o si existe un riesgo inmediato a su seguridad</a:t>
            </a:r>
          </a:p>
        </p:txBody>
      </p:sp>
    </p:spTree>
    <p:extLst>
      <p:ext uri="{BB962C8B-B14F-4D97-AF65-F5344CB8AC3E}">
        <p14:creationId xmlns:p14="http://schemas.microsoft.com/office/powerpoint/2010/main" val="108552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66B3E"/>
        </a:solidFill>
        <a:effectLst/>
      </p:bgPr>
    </p:bg>
    <p:spTree>
      <p:nvGrpSpPr>
        <p:cNvPr id="1" name="">
          <a:extLst>
            <a:ext uri="{FF2B5EF4-FFF2-40B4-BE49-F238E27FC236}">
              <a16:creationId xmlns:a16="http://schemas.microsoft.com/office/drawing/2014/main" id="{10A748D3-2431-678C-D887-D18344CC2E2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2E83B3B-8B43-615E-16F5-3576BE9F0FDA}"/>
              </a:ext>
            </a:extLst>
          </p:cNvPr>
          <p:cNvSpPr txBox="1"/>
          <p:nvPr/>
        </p:nvSpPr>
        <p:spPr>
          <a:xfrm>
            <a:off x="962365" y="2705725"/>
            <a:ext cx="10267270" cy="1446550"/>
          </a:xfrm>
          <a:prstGeom prst="rect">
            <a:avLst/>
          </a:prstGeom>
          <a:noFill/>
        </p:spPr>
        <p:txBody>
          <a:bodyPr wrap="square" rtlCol="0">
            <a:spAutoFit/>
          </a:bodyPr>
          <a:lstStyle/>
          <a:p>
            <a:pPr algn="ctr"/>
            <a:r>
              <a:rPr lang="es-MX" sz="4400" b="1" dirty="0">
                <a:solidFill>
                  <a:schemeClr val="bg1"/>
                </a:solidFill>
                <a:latin typeface="Avenir Black" panose="02000503020000020003" pitchFamily="2" charset="0"/>
              </a:rPr>
              <a:t>La capacidad de cambiar el mundo está en tus manos</a:t>
            </a:r>
          </a:p>
        </p:txBody>
      </p:sp>
    </p:spTree>
    <p:extLst>
      <p:ext uri="{BB962C8B-B14F-4D97-AF65-F5344CB8AC3E}">
        <p14:creationId xmlns:p14="http://schemas.microsoft.com/office/powerpoint/2010/main" val="370183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93FB5-CC63-30D1-42EB-D1ECF4D1BC6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023B03F6-16C3-ED37-3105-DE418D16C7AF}"/>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3" name="CuadroTexto 2">
            <a:extLst>
              <a:ext uri="{FF2B5EF4-FFF2-40B4-BE49-F238E27FC236}">
                <a16:creationId xmlns:a16="http://schemas.microsoft.com/office/drawing/2014/main" id="{E26777A1-1CD7-D64A-2EBC-5FF04EE3991E}"/>
              </a:ext>
            </a:extLst>
          </p:cNvPr>
          <p:cNvSpPr txBox="1"/>
          <p:nvPr/>
        </p:nvSpPr>
        <p:spPr>
          <a:xfrm>
            <a:off x="962365" y="2321004"/>
            <a:ext cx="10267270" cy="2215991"/>
          </a:xfrm>
          <a:prstGeom prst="rect">
            <a:avLst/>
          </a:prstGeom>
          <a:noFill/>
        </p:spPr>
        <p:txBody>
          <a:bodyPr wrap="square" rtlCol="0">
            <a:spAutoFit/>
          </a:bodyPr>
          <a:lstStyle/>
          <a:p>
            <a:pPr algn="ctr"/>
            <a:r>
              <a:rPr lang="es-MX" sz="13800" dirty="0">
                <a:solidFill>
                  <a:schemeClr val="bg1"/>
                </a:solidFill>
                <a:latin typeface="Avenir Medium" panose="02000503020000020003" pitchFamily="2" charset="0"/>
              </a:rPr>
              <a:t>¡GRACIAS!</a:t>
            </a:r>
          </a:p>
        </p:txBody>
      </p:sp>
    </p:spTree>
    <p:extLst>
      <p:ext uri="{BB962C8B-B14F-4D97-AF65-F5344CB8AC3E}">
        <p14:creationId xmlns:p14="http://schemas.microsoft.com/office/powerpoint/2010/main" val="130030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22872</TotalTime>
  <Words>3540</Words>
  <Application>Microsoft Macintosh PowerPoint</Application>
  <PresentationFormat>Panorámica</PresentationFormat>
  <Paragraphs>442</Paragraphs>
  <Slides>97</Slides>
  <Notes>83</Notes>
  <HiddenSlides>0</HiddenSlides>
  <MMClips>1</MMClips>
  <ScaleCrop>false</ScaleCrop>
  <HeadingPairs>
    <vt:vector size="6" baseType="variant">
      <vt:variant>
        <vt:lpstr>Fuentes usadas</vt:lpstr>
      </vt:variant>
      <vt:variant>
        <vt:i4>16</vt:i4>
      </vt:variant>
      <vt:variant>
        <vt:lpstr>Tema</vt:lpstr>
      </vt:variant>
      <vt:variant>
        <vt:i4>3</vt:i4>
      </vt:variant>
      <vt:variant>
        <vt:lpstr>Títulos de diapositiva</vt:lpstr>
      </vt:variant>
      <vt:variant>
        <vt:i4>97</vt:i4>
      </vt:variant>
    </vt:vector>
  </HeadingPairs>
  <TitlesOfParts>
    <vt:vector size="116" baseType="lpstr">
      <vt:lpstr>Aptos</vt:lpstr>
      <vt:lpstr>Avenir Black</vt:lpstr>
      <vt:lpstr>Avenir Next Demi Bold</vt:lpstr>
      <vt:lpstr>Arial</vt:lpstr>
      <vt:lpstr>Roboto</vt:lpstr>
      <vt:lpstr>Calibri</vt:lpstr>
      <vt:lpstr>Avenir Next</vt:lpstr>
      <vt:lpstr>Avenir</vt:lpstr>
      <vt:lpstr>Helvetica Neue</vt:lpstr>
      <vt:lpstr>Avenir Medium</vt:lpstr>
      <vt:lpstr>Cambria</vt:lpstr>
      <vt:lpstr>Avenir Book</vt:lpstr>
      <vt:lpstr>Avenir Black Oblique</vt:lpstr>
      <vt:lpstr>Calibri Light</vt:lpstr>
      <vt:lpstr>Söhne</vt:lpstr>
      <vt:lpstr>Avenir Heavy</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QUÉ NO QUEREMOS RECONOCER LA VIOLENCIA?</vt:lpstr>
      <vt:lpstr>Presentación de PowerPoint</vt:lpstr>
      <vt:lpstr>HAGAMOS UN EJERCICIO</vt:lpstr>
      <vt:lpstr>Presentación de PowerPoint</vt:lpstr>
      <vt:lpstr>ES INVISIBLE</vt:lpstr>
      <vt:lpstr>UNA VEZ QUE LA HACES CONSCIENTE, NO HAY VUELTA ATRÁS</vt:lpstr>
      <vt:lpstr>EL MACHISMO NUNCA ES ‘MICRO’</vt:lpstr>
      <vt:lpstr>SOLO ESTÁ NORMALIZADO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Michelle Morlotte López</dc:creator>
  <cp:lastModifiedBy>Ary HG</cp:lastModifiedBy>
  <cp:revision>32</cp:revision>
  <dcterms:created xsi:type="dcterms:W3CDTF">2023-07-05T17:39:35Z</dcterms:created>
  <dcterms:modified xsi:type="dcterms:W3CDTF">2025-07-03T20:15:38Z</dcterms:modified>
</cp:coreProperties>
</file>